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66"/>
  </p:notesMasterIdLst>
  <p:handoutMasterIdLst>
    <p:handoutMasterId r:id="rId67"/>
  </p:handoutMasterIdLst>
  <p:sldIdLst>
    <p:sldId id="454" r:id="rId2"/>
    <p:sldId id="455" r:id="rId3"/>
    <p:sldId id="461" r:id="rId4"/>
    <p:sldId id="458" r:id="rId5"/>
    <p:sldId id="459" r:id="rId6"/>
    <p:sldId id="460" r:id="rId7"/>
    <p:sldId id="504" r:id="rId8"/>
    <p:sldId id="505" r:id="rId9"/>
    <p:sldId id="467" r:id="rId10"/>
    <p:sldId id="468" r:id="rId11"/>
    <p:sldId id="502" r:id="rId12"/>
    <p:sldId id="521" r:id="rId13"/>
    <p:sldId id="522" r:id="rId14"/>
    <p:sldId id="456" r:id="rId15"/>
    <p:sldId id="490" r:id="rId16"/>
    <p:sldId id="465" r:id="rId17"/>
    <p:sldId id="464" r:id="rId18"/>
    <p:sldId id="485" r:id="rId19"/>
    <p:sldId id="486" r:id="rId20"/>
    <p:sldId id="515" r:id="rId21"/>
    <p:sldId id="470" r:id="rId22"/>
    <p:sldId id="510" r:id="rId23"/>
    <p:sldId id="519" r:id="rId24"/>
    <p:sldId id="520" r:id="rId25"/>
    <p:sldId id="525" r:id="rId26"/>
    <p:sldId id="523" r:id="rId27"/>
    <p:sldId id="475" r:id="rId28"/>
    <p:sldId id="474" r:id="rId29"/>
    <p:sldId id="477" r:id="rId30"/>
    <p:sldId id="478" r:id="rId31"/>
    <p:sldId id="479" r:id="rId32"/>
    <p:sldId id="480" r:id="rId33"/>
    <p:sldId id="481" r:id="rId34"/>
    <p:sldId id="514" r:id="rId35"/>
    <p:sldId id="482" r:id="rId36"/>
    <p:sldId id="484" r:id="rId37"/>
    <p:sldId id="473" r:id="rId38"/>
    <p:sldId id="524" r:id="rId39"/>
    <p:sldId id="483" r:id="rId40"/>
    <p:sldId id="517" r:id="rId41"/>
    <p:sldId id="518" r:id="rId42"/>
    <p:sldId id="526" r:id="rId43"/>
    <p:sldId id="527" r:id="rId44"/>
    <p:sldId id="528" r:id="rId45"/>
    <p:sldId id="513" r:id="rId46"/>
    <p:sldId id="512" r:id="rId47"/>
    <p:sldId id="496" r:id="rId48"/>
    <p:sldId id="491" r:id="rId49"/>
    <p:sldId id="492" r:id="rId50"/>
    <p:sldId id="511" r:id="rId51"/>
    <p:sldId id="493" r:id="rId52"/>
    <p:sldId id="497" r:id="rId53"/>
    <p:sldId id="495" r:id="rId54"/>
    <p:sldId id="506" r:id="rId55"/>
    <p:sldId id="507" r:id="rId56"/>
    <p:sldId id="508" r:id="rId57"/>
    <p:sldId id="498" r:id="rId58"/>
    <p:sldId id="499" r:id="rId59"/>
    <p:sldId id="500" r:id="rId60"/>
    <p:sldId id="501" r:id="rId61"/>
    <p:sldId id="472" r:id="rId62"/>
    <p:sldId id="516" r:id="rId63"/>
    <p:sldId id="503" r:id="rId64"/>
    <p:sldId id="457" r:id="rId65"/>
  </p:sldIdLst>
  <p:sldSz cx="11522075" cy="6480175"/>
  <p:notesSz cx="6786563" cy="9923463"/>
  <p:defaultTextStyle>
    <a:defPPr>
      <a:defRPr lang="de-DE"/>
    </a:defPPr>
    <a:lvl1pPr marL="0" algn="l" defTabSz="1152144" rtl="0" eaLnBrk="1" latinLnBrk="0" hangingPunct="1">
      <a:defRPr sz="2300" kern="1200">
        <a:solidFill>
          <a:schemeClr val="tx1"/>
        </a:solidFill>
        <a:latin typeface="+mn-lt"/>
        <a:ea typeface="+mn-ea"/>
        <a:cs typeface="+mn-cs"/>
      </a:defRPr>
    </a:lvl1pPr>
    <a:lvl2pPr marL="576072" algn="l" defTabSz="1152144" rtl="0" eaLnBrk="1" latinLnBrk="0" hangingPunct="1">
      <a:defRPr sz="2300" kern="1200">
        <a:solidFill>
          <a:schemeClr val="tx1"/>
        </a:solidFill>
        <a:latin typeface="+mn-lt"/>
        <a:ea typeface="+mn-ea"/>
        <a:cs typeface="+mn-cs"/>
      </a:defRPr>
    </a:lvl2pPr>
    <a:lvl3pPr marL="1152144" algn="l" defTabSz="1152144" rtl="0" eaLnBrk="1" latinLnBrk="0" hangingPunct="1">
      <a:defRPr sz="2300" kern="1200">
        <a:solidFill>
          <a:schemeClr val="tx1"/>
        </a:solidFill>
        <a:latin typeface="+mn-lt"/>
        <a:ea typeface="+mn-ea"/>
        <a:cs typeface="+mn-cs"/>
      </a:defRPr>
    </a:lvl3pPr>
    <a:lvl4pPr marL="1728216" algn="l" defTabSz="1152144" rtl="0" eaLnBrk="1" latinLnBrk="0" hangingPunct="1">
      <a:defRPr sz="2300" kern="1200">
        <a:solidFill>
          <a:schemeClr val="tx1"/>
        </a:solidFill>
        <a:latin typeface="+mn-lt"/>
        <a:ea typeface="+mn-ea"/>
        <a:cs typeface="+mn-cs"/>
      </a:defRPr>
    </a:lvl4pPr>
    <a:lvl5pPr marL="2304288" algn="l" defTabSz="1152144" rtl="0" eaLnBrk="1" latinLnBrk="0" hangingPunct="1">
      <a:defRPr sz="2300" kern="1200">
        <a:solidFill>
          <a:schemeClr val="tx1"/>
        </a:solidFill>
        <a:latin typeface="+mn-lt"/>
        <a:ea typeface="+mn-ea"/>
        <a:cs typeface="+mn-cs"/>
      </a:defRPr>
    </a:lvl5pPr>
    <a:lvl6pPr marL="2880360" algn="l" defTabSz="1152144" rtl="0" eaLnBrk="1" latinLnBrk="0" hangingPunct="1">
      <a:defRPr sz="2300" kern="1200">
        <a:solidFill>
          <a:schemeClr val="tx1"/>
        </a:solidFill>
        <a:latin typeface="+mn-lt"/>
        <a:ea typeface="+mn-ea"/>
        <a:cs typeface="+mn-cs"/>
      </a:defRPr>
    </a:lvl6pPr>
    <a:lvl7pPr marL="3456432" algn="l" defTabSz="1152144" rtl="0" eaLnBrk="1" latinLnBrk="0" hangingPunct="1">
      <a:defRPr sz="2300" kern="1200">
        <a:solidFill>
          <a:schemeClr val="tx1"/>
        </a:solidFill>
        <a:latin typeface="+mn-lt"/>
        <a:ea typeface="+mn-ea"/>
        <a:cs typeface="+mn-cs"/>
      </a:defRPr>
    </a:lvl7pPr>
    <a:lvl8pPr marL="4032504" algn="l" defTabSz="1152144" rtl="0" eaLnBrk="1" latinLnBrk="0" hangingPunct="1">
      <a:defRPr sz="2300" kern="1200">
        <a:solidFill>
          <a:schemeClr val="tx1"/>
        </a:solidFill>
        <a:latin typeface="+mn-lt"/>
        <a:ea typeface="+mn-ea"/>
        <a:cs typeface="+mn-cs"/>
      </a:defRPr>
    </a:lvl8pPr>
    <a:lvl9pPr marL="4608576" algn="l" defTabSz="1152144" rtl="0" eaLnBrk="1" latinLnBrk="0" hangingPunct="1">
      <a:defRPr sz="2300" kern="1200">
        <a:solidFill>
          <a:schemeClr val="tx1"/>
        </a:solidFill>
        <a:latin typeface="+mn-lt"/>
        <a:ea typeface="+mn-ea"/>
        <a:cs typeface="+mn-cs"/>
      </a:defRPr>
    </a:lvl9pPr>
  </p:defaultTextStyle>
  <p:extLst>
    <p:ext uri="{521415D9-36F7-43E2-AB2F-B90AF26B5E84}">
      <p14:sectionLst xmlns:p14="http://schemas.microsoft.com/office/powerpoint/2010/main">
        <p14:section name="Organisatorisches, Einführung" id="{CB4A7050-7FB3-44EB-A223-24A642EE15CA}">
          <p14:sldIdLst>
            <p14:sldId id="454"/>
            <p14:sldId id="455"/>
            <p14:sldId id="461"/>
            <p14:sldId id="458"/>
            <p14:sldId id="459"/>
            <p14:sldId id="460"/>
            <p14:sldId id="504"/>
            <p14:sldId id="505"/>
            <p14:sldId id="467"/>
            <p14:sldId id="468"/>
            <p14:sldId id="502"/>
            <p14:sldId id="521"/>
            <p14:sldId id="522"/>
            <p14:sldId id="456"/>
            <p14:sldId id="490"/>
            <p14:sldId id="465"/>
            <p14:sldId id="464"/>
          </p14:sldIdLst>
        </p14:section>
        <p14:section name="Daten der Beispiele" id="{47F5D0DF-9393-44D4-927C-946AEC4D412A}">
          <p14:sldIdLst>
            <p14:sldId id="485"/>
            <p14:sldId id="486"/>
            <p14:sldId id="515"/>
            <p14:sldId id="470"/>
            <p14:sldId id="510"/>
          </p14:sldIdLst>
        </p14:section>
        <p14:section name="hugging face" id="{1E6CCE2E-DD9F-4873-9780-45BC87C6E1AE}">
          <p14:sldIdLst>
            <p14:sldId id="519"/>
            <p14:sldId id="520"/>
          </p14:sldIdLst>
        </p14:section>
        <p14:section name="Phyton Bibliotheken" id="{097EE856-FC1F-4392-B603-BD9F966AAFFA}">
          <p14:sldIdLst>
            <p14:sldId id="525"/>
            <p14:sldId id="523"/>
            <p14:sldId id="475"/>
            <p14:sldId id="474"/>
            <p14:sldId id="477"/>
            <p14:sldId id="478"/>
            <p14:sldId id="479"/>
            <p14:sldId id="480"/>
            <p14:sldId id="481"/>
            <p14:sldId id="514"/>
            <p14:sldId id="482"/>
            <p14:sldId id="484"/>
            <p14:sldId id="473"/>
            <p14:sldId id="524"/>
            <p14:sldId id="483"/>
            <p14:sldId id="517"/>
            <p14:sldId id="518"/>
            <p14:sldId id="526"/>
            <p14:sldId id="527"/>
            <p14:sldId id="528"/>
          </p14:sldIdLst>
        </p14:section>
        <p14:section name="Roadmap" id="{E1411C1C-C9D0-4DE4-95AA-F434CC153F84}">
          <p14:sldIdLst>
            <p14:sldId id="513"/>
          </p14:sldIdLst>
        </p14:section>
        <p14:section name="Prozesse von ML Projekten" id="{E9A774A0-A0D9-4D8A-91D3-B316A59C15F0}">
          <p14:sldIdLst>
            <p14:sldId id="512"/>
            <p14:sldId id="496"/>
            <p14:sldId id="491"/>
            <p14:sldId id="492"/>
            <p14:sldId id="511"/>
            <p14:sldId id="493"/>
            <p14:sldId id="497"/>
            <p14:sldId id="495"/>
          </p14:sldIdLst>
        </p14:section>
        <p14:section name="*** Framing" id="{3BC886A0-93FB-4DC4-A375-06A741382182}">
          <p14:sldIdLst>
            <p14:sldId id="506"/>
            <p14:sldId id="507"/>
            <p14:sldId id="508"/>
          </p14:sldIdLst>
        </p14:section>
        <p14:section name="BI &amp; BA" id="{84E4B782-6102-41A1-967B-37A1D7A84DBA}">
          <p14:sldIdLst>
            <p14:sldId id="498"/>
          </p14:sldIdLst>
        </p14:section>
        <p14:section name="Masch. Lernmethoden" id="{2A1FBEBD-816D-4630-81F0-FE2F5E4E28D0}">
          <p14:sldIdLst>
            <p14:sldId id="499"/>
            <p14:sldId id="500"/>
            <p14:sldId id="501"/>
          </p14:sldIdLst>
        </p14:section>
        <p14:section name="Datenmanagement" id="{6AFE8B10-D2D0-4572-A009-DF43F24E0300}">
          <p14:sldIdLst>
            <p14:sldId id="472"/>
          </p14:sldIdLst>
        </p14:section>
        <p14:section name="No free lunch" id="{41675F75-15EE-4C32-BAB9-5F2B6F318DB1}">
          <p14:sldIdLst>
            <p14:sldId id="516"/>
          </p14:sldIdLst>
        </p14:section>
        <p14:section name="Weitere Kurse von gfu Cyrus AG" id="{258FD823-EFC1-4196-8B2B-A50BC1BF7CA3}">
          <p14:sldIdLst/>
        </p14:section>
        <p14:section name="* Abschluß" id="{0973A541-6DC5-4C0E-9FB0-28BD824CEF4B}">
          <p14:sldIdLst>
            <p14:sldId id="503"/>
            <p14:sldId id="457"/>
          </p14:sldIdLst>
        </p14:section>
      </p14:sectionLst>
    </p:ext>
    <p:ext uri="{EFAFB233-063F-42B5-8137-9DF3F51BA10A}">
      <p15:sldGuideLst xmlns:p15="http://schemas.microsoft.com/office/powerpoint/2012/main" xmlns="">
        <p15:guide id="1" orient="horz" pos="2041">
          <p15:clr>
            <a:srgbClr val="A4A3A4"/>
          </p15:clr>
        </p15:guide>
        <p15:guide id="2" pos="3629">
          <p15:clr>
            <a:srgbClr val="A4A3A4"/>
          </p15:clr>
        </p15:guide>
      </p15:sldGuideLst>
    </p:ext>
    <p:ext uri="{2D200454-40CA-4A62-9FC3-DE9A4176ACB9}">
      <p15:notesGuideLst xmlns:p15="http://schemas.microsoft.com/office/powerpoint/2012/main" xmlns="">
        <p15:guide id="1" orient="horz" pos="3126">
          <p15:clr>
            <a:srgbClr val="A4A3A4"/>
          </p15:clr>
        </p15:guide>
        <p15:guide id="2" pos="21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79306" autoAdjust="0"/>
  </p:normalViewPr>
  <p:slideViewPr>
    <p:cSldViewPr>
      <p:cViewPr varScale="1">
        <p:scale>
          <a:sx n="80" d="100"/>
          <a:sy n="80" d="100"/>
        </p:scale>
        <p:origin x="-1285" y="-37"/>
      </p:cViewPr>
      <p:guideLst>
        <p:guide orient="horz" pos="2041"/>
        <p:guide pos="3629"/>
      </p:guideLst>
    </p:cSldViewPr>
  </p:slideViewPr>
  <p:outlineViewPr>
    <p:cViewPr>
      <p:scale>
        <a:sx n="33" d="100"/>
        <a:sy n="33" d="100"/>
      </p:scale>
      <p:origin x="0" y="123115"/>
    </p:cViewPr>
  </p:outlineViewPr>
  <p:notesTextViewPr>
    <p:cViewPr>
      <p:scale>
        <a:sx n="75" d="100"/>
        <a:sy n="75" d="100"/>
      </p:scale>
      <p:origin x="0" y="0"/>
    </p:cViewPr>
  </p:notesTextViewPr>
  <p:sorterViewPr>
    <p:cViewPr>
      <p:scale>
        <a:sx n="75" d="100"/>
        <a:sy n="75" d="100"/>
      </p:scale>
      <p:origin x="0" y="305"/>
    </p:cViewPr>
  </p:sorterViewPr>
  <p:notesViewPr>
    <p:cSldViewPr>
      <p:cViewPr>
        <p:scale>
          <a:sx n="100" d="100"/>
          <a:sy n="100" d="100"/>
        </p:scale>
        <p:origin x="-1042" y="-21"/>
      </p:cViewPr>
      <p:guideLst>
        <p:guide orient="horz" pos="3126"/>
        <p:guide pos="21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0951" cy="4968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4026" y="0"/>
            <a:ext cx="2940951" cy="496888"/>
          </a:xfrm>
          <a:prstGeom prst="rect">
            <a:avLst/>
          </a:prstGeom>
        </p:spPr>
        <p:txBody>
          <a:bodyPr vert="horz" lIns="91440" tIns="45720" rIns="91440" bIns="45720" rtlCol="0"/>
          <a:lstStyle>
            <a:lvl1pPr algn="r">
              <a:defRPr sz="1200"/>
            </a:lvl1pPr>
          </a:lstStyle>
          <a:p>
            <a:fld id="{E22DDC7D-0F5C-411B-B5E5-FA30AA2A2D82}" type="datetimeFigureOut">
              <a:rPr lang="de-DE" smtClean="0"/>
              <a:t>23.08.2025</a:t>
            </a:fld>
            <a:endParaRPr lang="de-DE"/>
          </a:p>
        </p:txBody>
      </p:sp>
      <p:sp>
        <p:nvSpPr>
          <p:cNvPr id="4" name="Fußzeilenplatzhalter 3"/>
          <p:cNvSpPr>
            <a:spLocks noGrp="1"/>
          </p:cNvSpPr>
          <p:nvPr>
            <p:ph type="ftr" sz="quarter" idx="2"/>
          </p:nvPr>
        </p:nvSpPr>
        <p:spPr>
          <a:xfrm>
            <a:off x="0" y="9424989"/>
            <a:ext cx="2940951" cy="4968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4026" y="9424989"/>
            <a:ext cx="2940951" cy="496887"/>
          </a:xfrm>
          <a:prstGeom prst="rect">
            <a:avLst/>
          </a:prstGeom>
        </p:spPr>
        <p:txBody>
          <a:bodyPr vert="horz" lIns="91440" tIns="45720" rIns="91440" bIns="45720" rtlCol="0" anchor="b"/>
          <a:lstStyle>
            <a:lvl1pPr algn="r">
              <a:defRPr sz="1200"/>
            </a:lvl1pPr>
          </a:lstStyle>
          <a:p>
            <a:fld id="{B8C54F26-FB1F-458A-840F-770476E73430}" type="slidenum">
              <a:rPr lang="de-DE" smtClean="0"/>
              <a:t>‹Nr.›</a:t>
            </a:fld>
            <a:endParaRPr lang="de-DE"/>
          </a:p>
        </p:txBody>
      </p:sp>
    </p:spTree>
    <p:extLst>
      <p:ext uri="{BB962C8B-B14F-4D97-AF65-F5344CB8AC3E}">
        <p14:creationId xmlns:p14="http://schemas.microsoft.com/office/powerpoint/2010/main" val="1849433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0844" cy="49617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44148" y="0"/>
            <a:ext cx="2940844" cy="496173"/>
          </a:xfrm>
          <a:prstGeom prst="rect">
            <a:avLst/>
          </a:prstGeom>
        </p:spPr>
        <p:txBody>
          <a:bodyPr vert="horz" lIns="91440" tIns="45720" rIns="91440" bIns="45720" rtlCol="0"/>
          <a:lstStyle>
            <a:lvl1pPr algn="r">
              <a:defRPr sz="1200"/>
            </a:lvl1pPr>
          </a:lstStyle>
          <a:p>
            <a:fld id="{CA8C7DE9-7F81-49AD-AC57-3456280B7CF5}" type="datetimeFigureOut">
              <a:rPr lang="de-DE" smtClean="0"/>
              <a:t>23.08.2025</a:t>
            </a:fld>
            <a:endParaRPr lang="de-DE"/>
          </a:p>
        </p:txBody>
      </p:sp>
      <p:sp>
        <p:nvSpPr>
          <p:cNvPr id="4" name="Folienbildplatzhalter 3"/>
          <p:cNvSpPr>
            <a:spLocks noGrp="1" noRot="1" noChangeAspect="1"/>
          </p:cNvSpPr>
          <p:nvPr>
            <p:ph type="sldImg" idx="2"/>
          </p:nvPr>
        </p:nvSpPr>
        <p:spPr>
          <a:xfrm>
            <a:off x="86518" y="713259"/>
            <a:ext cx="6615113" cy="3721100"/>
          </a:xfrm>
          <a:prstGeom prst="rect">
            <a:avLst/>
          </a:prstGeom>
          <a:noFill/>
          <a:ln w="12700">
            <a:solidFill>
              <a:prstClr val="black"/>
            </a:solidFill>
          </a:ln>
        </p:spPr>
        <p:txBody>
          <a:bodyPr vert="horz" lIns="91440" tIns="45720" rIns="91440" bIns="45720" rtlCol="0" anchor="ctr"/>
          <a:lstStyle/>
          <a:p>
            <a:r>
              <a:rPr lang="de-DE" dirty="0"/>
              <a:t>o</a:t>
            </a:r>
          </a:p>
        </p:txBody>
      </p:sp>
      <p:sp>
        <p:nvSpPr>
          <p:cNvPr id="5" name="Notizenplatzhalter 4"/>
          <p:cNvSpPr>
            <a:spLocks noGrp="1"/>
          </p:cNvSpPr>
          <p:nvPr>
            <p:ph type="body" sz="quarter" idx="3"/>
          </p:nvPr>
        </p:nvSpPr>
        <p:spPr>
          <a:xfrm>
            <a:off x="678657" y="4713645"/>
            <a:ext cx="5429250" cy="4465558"/>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9425568"/>
            <a:ext cx="2940844" cy="49617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44148" y="9425568"/>
            <a:ext cx="2940844" cy="496173"/>
          </a:xfrm>
          <a:prstGeom prst="rect">
            <a:avLst/>
          </a:prstGeom>
        </p:spPr>
        <p:txBody>
          <a:bodyPr vert="horz" lIns="91440" tIns="45720" rIns="91440" bIns="45720" rtlCol="0" anchor="b"/>
          <a:lstStyle>
            <a:lvl1pPr algn="r">
              <a:defRPr sz="1200"/>
            </a:lvl1pPr>
          </a:lstStyle>
          <a:p>
            <a:fld id="{C46A34EA-5938-436D-8788-E6E8D1FD0DF7}" type="slidenum">
              <a:rPr lang="de-DE" smtClean="0"/>
              <a:t>‹Nr.›</a:t>
            </a:fld>
            <a:endParaRPr lang="de-DE"/>
          </a:p>
        </p:txBody>
      </p:sp>
    </p:spTree>
    <p:extLst>
      <p:ext uri="{BB962C8B-B14F-4D97-AF65-F5344CB8AC3E}">
        <p14:creationId xmlns:p14="http://schemas.microsoft.com/office/powerpoint/2010/main" val="1825256692"/>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1pPr>
    <a:lvl2pPr marL="4572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2pPr>
    <a:lvl3pPr marL="9144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3pPr>
    <a:lvl4pPr marL="13716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4pPr>
    <a:lvl5pPr marL="18288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ensorflow.org/tensorboard/get_starte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crisp-dm.or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microsoft.com/en-us/research/wp-content/uploads/2019/01/1803.09010.pdf"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Kursunterlagen</a:t>
            </a:r>
            <a:r>
              <a:rPr lang="de-DE" baseline="0"/>
              <a:t> inklusive Jupyter Notebooks des Dozenten unterliegen der MIT Lizenz falls in Ausnahmen nicht anders beschrieben.</a:t>
            </a:r>
            <a:endParaRPr lang="de-DE"/>
          </a:p>
          <a:p>
            <a:endParaRPr lang="de-DE"/>
          </a:p>
          <a:p>
            <a:r>
              <a:rPr lang="en-US"/>
              <a:t>The MIT License (MIT)</a:t>
            </a:r>
          </a:p>
          <a:p>
            <a:r>
              <a:rPr lang="en-US"/>
              <a:t>Copyright (c)  &lt;copyright holders&gt;&lt;/copyright holders&gt;</a:t>
            </a:r>
          </a:p>
          <a:p>
            <a:r>
              <a:rPr lang="en-US"/>
              <a:t>Permission is hereby granted, free of charge, to any person obtaining a copy</a:t>
            </a:r>
          </a:p>
          <a:p>
            <a:r>
              <a:rPr lang="en-US"/>
              <a:t>of this software and associated documentation files (the "Software"), to deal</a:t>
            </a:r>
          </a:p>
          <a:p>
            <a:r>
              <a:rPr lang="en-US"/>
              <a:t>in the Software without restriction, including without limitation the rights</a:t>
            </a:r>
          </a:p>
          <a:p>
            <a:r>
              <a:rPr lang="en-US"/>
              <a:t>to use, copy, modify, merge, publish, distribute, sublicense, and/or sell</a:t>
            </a:r>
          </a:p>
          <a:p>
            <a:r>
              <a:rPr lang="en-US"/>
              <a:t>copies of the Software, and to permit persons to whom the Software is</a:t>
            </a:r>
          </a:p>
          <a:p>
            <a:r>
              <a:rPr lang="en-US"/>
              <a:t>furnished to do so, subject to the following conditions:</a:t>
            </a:r>
          </a:p>
          <a:p>
            <a:r>
              <a:rPr lang="en-US"/>
              <a:t>The above copyright notice and this permission notice shall be included in</a:t>
            </a:r>
          </a:p>
          <a:p>
            <a:r>
              <a:rPr lang="en-US"/>
              <a:t>all copies or substantial portions of the Software.</a:t>
            </a:r>
          </a:p>
          <a:p>
            <a:r>
              <a:rPr lang="en-US"/>
              <a:t>THE SOFTWARE IS PROVIDED "AS IS", WITHOUT WARRANTY OF ANY KIND, EXPRESS OR</a:t>
            </a:r>
          </a:p>
          <a:p>
            <a:r>
              <a:rPr lang="en-US"/>
              <a:t>IMPLIED, INCLUDING BUT NOT LIMITED TO THE WARRANTIES OF MERCHANTABILITY,</a:t>
            </a:r>
          </a:p>
          <a:p>
            <a:r>
              <a:rPr lang="en-US"/>
              <a:t>FITNESS FOR A PARTICULAR PURPOSE AND NONINFRINGEMENT. IN NO EVENT SHALL THE</a:t>
            </a:r>
          </a:p>
          <a:p>
            <a:r>
              <a:rPr lang="en-US"/>
              <a:t>AUTHORS OR COPYRIGHT HOLDERS BE LIABLE FOR ANY CLAIM, DAMAGES OR OTHER</a:t>
            </a:r>
          </a:p>
          <a:p>
            <a:r>
              <a:rPr lang="en-US"/>
              <a:t>LIABILITY, WHETHER IN AN ACTION OF CONTRACT, TORT OR OTHERWISE, ARISING FROM,</a:t>
            </a:r>
          </a:p>
          <a:p>
            <a:r>
              <a:rPr lang="en-US"/>
              <a:t>OUT OF OR IN CONNECTION WITH THE SOFTWARE OR THE USE OR OTHER DEALINGS IN</a:t>
            </a:r>
          </a:p>
          <a:p>
            <a:r>
              <a:rPr lang="en-US"/>
              <a:t>THE SOFTWARE.</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a:t>
            </a:fld>
            <a:endParaRPr lang="de-DE"/>
          </a:p>
        </p:txBody>
      </p:sp>
    </p:spTree>
    <p:extLst>
      <p:ext uri="{BB962C8B-B14F-4D97-AF65-F5344CB8AC3E}">
        <p14:creationId xmlns:p14="http://schemas.microsoft.com/office/powerpoint/2010/main" val="247664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Überraschungen:</a:t>
            </a:r>
          </a:p>
          <a:p>
            <a:r>
              <a:rPr lang="de-DE"/>
              <a:t>Chatbots:</a:t>
            </a:r>
          </a:p>
          <a:p>
            <a:pPr marL="171450" indent="-171450">
              <a:buFont typeface="Arial" panose="020B0604020202020204" pitchFamily="34" charset="0"/>
              <a:buChar char="•"/>
            </a:pPr>
            <a:r>
              <a:rPr lang="de-DE" baseline="0"/>
              <a:t>Kosten : </a:t>
            </a:r>
            <a:r>
              <a:rPr lang="de-DE"/>
              <a:t>Free ist eingeschränkt in Leistung und Verfügbarkeit</a:t>
            </a:r>
            <a:r>
              <a:rPr lang="de-DE" baseline="0"/>
              <a:t>. Real ab 20$/Monatlich wie zB MS Copilot. Täglich neue, komplexe Angebote. Preisverfall.</a:t>
            </a:r>
          </a:p>
          <a:p>
            <a:pPr marL="171450" indent="-171450">
              <a:buFont typeface="Arial" panose="020B0604020202020204" pitchFamily="34" charset="0"/>
              <a:buChar char="•"/>
            </a:pPr>
            <a:r>
              <a:rPr lang="de-DE" baseline="0"/>
              <a:t>Begriffsstutzig wie ein 5-jähriges Kind?</a:t>
            </a:r>
          </a:p>
          <a:p>
            <a:pPr marL="171450" indent="-171450">
              <a:buFont typeface="Arial" panose="020B0604020202020204" pitchFamily="34" charset="0"/>
              <a:buChar char="•"/>
            </a:pPr>
            <a:r>
              <a:rPr lang="de-DE" baseline="0"/>
              <a:t>Copilot: upload nur Microsoft Office Documents, PDF, ODT, ODP, JPG, PNG, BMP, WEBP, CSV, RTF, TXT, Markup ASPX, HTM, HTML</a:t>
            </a:r>
          </a:p>
          <a:p>
            <a:pPr marL="171450" indent="-171450">
              <a:buFont typeface="Arial" panose="020B0604020202020204" pitchFamily="34" charset="0"/>
              <a:buChar char="•"/>
            </a:pPr>
            <a:r>
              <a:rPr lang="en-US"/>
              <a:t>ChatGpt: kann .ipynb bearbeiten</a:t>
            </a:r>
            <a:endParaRPr lang="de-DE" baseline="0"/>
          </a:p>
          <a:p>
            <a:pPr marL="171450" indent="-171450">
              <a:buFont typeface="Arial" panose="020B0604020202020204" pitchFamily="34" charset="0"/>
              <a:buChar char="•"/>
            </a:pPr>
            <a:r>
              <a:rPr lang="de-DE" baseline="0"/>
              <a:t>EU hat noch keinen ChatBot. Stellen die vielen Sprachen doch zu hohe Anfordungen an den Datenumfang (Datenqaulitätsdimension) der Trainingsdaten?</a:t>
            </a:r>
            <a:endParaRPr lang="de-DE"/>
          </a:p>
          <a:p>
            <a:pPr marL="0" indent="0">
              <a:buFont typeface="Arial" panose="020B0604020202020204" pitchFamily="34" charset="0"/>
              <a:buNone/>
            </a:pPr>
            <a:r>
              <a:rPr lang="de-DE"/>
              <a:t>Dev.Env.: </a:t>
            </a:r>
          </a:p>
          <a:p>
            <a:pPr marL="171450" indent="-171450">
              <a:buFont typeface="Arial" panose="020B0604020202020204" pitchFamily="34" charset="0"/>
              <a:buChar char="•"/>
            </a:pPr>
            <a:r>
              <a:rPr lang="de-DE"/>
              <a:t>Versionsabhängigkeiten in getrennten Environments!</a:t>
            </a:r>
          </a:p>
          <a:p>
            <a:r>
              <a:rPr lang="de-DE"/>
              <a:t>Python Bibliotheken:</a:t>
            </a:r>
          </a:p>
          <a:p>
            <a:pPr marL="171450" indent="-171450">
              <a:buFont typeface="Arial" panose="020B0604020202020204" pitchFamily="34" charset="0"/>
              <a:buChar char="•"/>
            </a:pPr>
            <a:r>
              <a:rPr lang="de-DE"/>
              <a:t>Abhängigkeiten. Projekte frieren ihren Versionsstatus ein. In Produktion heite noch Python 2, 3.6.</a:t>
            </a:r>
          </a:p>
          <a:p>
            <a:pPr marL="171450" indent="-171450">
              <a:buFont typeface="Arial" panose="020B0604020202020204" pitchFamily="34" charset="0"/>
              <a:buChar char="•"/>
            </a:pPr>
            <a:r>
              <a:rPr lang="de-DE"/>
              <a:t>Keras</a:t>
            </a:r>
            <a:r>
              <a:rPr lang="de-DE" baseline="0"/>
              <a:t> V3 schafft GPU Support unter Windwos ab.</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17</a:t>
            </a:fld>
            <a:endParaRPr lang="de-DE"/>
          </a:p>
        </p:txBody>
      </p:sp>
    </p:spTree>
    <p:extLst>
      <p:ext uri="{BB962C8B-B14F-4D97-AF65-F5344CB8AC3E}">
        <p14:creationId xmlns:p14="http://schemas.microsoft.com/office/powerpoint/2010/main" val="3797750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a:t>Zusätzlich werden im Kurs auch weitere</a:t>
            </a:r>
            <a:r>
              <a:rPr lang="en-US" baseline="0"/>
              <a:t> Datensätze verwendet.</a:t>
            </a:r>
            <a:endParaRPr lang="en-US"/>
          </a:p>
          <a:p>
            <a:pPr marL="171450" indent="-171450">
              <a:buFont typeface="Arial" panose="020B0604020202020204" pitchFamily="34" charset="0"/>
              <a:buChar char="•"/>
            </a:pPr>
            <a:r>
              <a:rPr lang="en-US"/>
              <a:t>Lernziele</a:t>
            </a:r>
          </a:p>
          <a:p>
            <a:pPr marL="628650" lvl="1" indent="-171450">
              <a:buFont typeface="Arial" panose="020B0604020202020204" pitchFamily="34" charset="0"/>
              <a:buChar char="•"/>
            </a:pPr>
            <a:r>
              <a:rPr lang="en-US"/>
              <a:t>Bedeutung</a:t>
            </a:r>
            <a:r>
              <a:rPr lang="en-US" baseline="0"/>
              <a:t> von Variablen und ihr Beitrag zu Vorhersagen.</a:t>
            </a:r>
          </a:p>
          <a:p>
            <a:pPr marL="628650" lvl="1" indent="-171450">
              <a:buFont typeface="Arial" panose="020B0604020202020204" pitchFamily="34" charset="0"/>
              <a:buChar char="•"/>
            </a:pPr>
            <a:r>
              <a:rPr lang="en-US" baseline="0"/>
              <a:t>Randbedingungen der Linearen Regression</a:t>
            </a:r>
            <a:endParaRPr lang="en-US"/>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Dauerwettbewerb bei www.kaggle.com/competitions/house-prices-advanced-regression-techniques/overview. Moderner (seit 2012) als der klassische Boston House Prices Datensatz</a:t>
            </a:r>
            <a:r>
              <a:rPr lang="de-DE" baseline="0"/>
              <a:t> mit mehr Variablen und Datensätzen.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endParaRPr lang="de-DE" dirty="0"/>
          </a:p>
          <a:p>
            <a:endParaRPr lang="de-DE" dirty="0"/>
          </a:p>
          <a:p>
            <a:r>
              <a:rPr lang="de-DE" dirty="0"/>
              <a:t>Abb. Von der oben</a:t>
            </a:r>
            <a:r>
              <a:rPr lang="de-DE" baseline="0" dirty="0"/>
              <a:t> genannten Webseite</a:t>
            </a:r>
            <a:r>
              <a:rPr lang="de-DE" dirty="0"/>
              <a:t>, abgerufen 27.04.2023</a:t>
            </a:r>
            <a:r>
              <a:rPr lang="de-DE" baseline="0" dirty="0"/>
              <a:t>.</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18</a:t>
            </a:fld>
            <a:endParaRPr lang="de-DE"/>
          </a:p>
        </p:txBody>
      </p:sp>
    </p:spTree>
    <p:extLst>
      <p:ext uri="{BB962C8B-B14F-4D97-AF65-F5344CB8AC3E}">
        <p14:creationId xmlns:p14="http://schemas.microsoft.com/office/powerpoint/2010/main" val="1313501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Gleiche große Bilder können als Tabelle dargestellt werden. Jedoch wird die Nachbarschaft von Pixeln verschoben.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Lernziele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Woran scheitern Vorhersageverfahren wie k-NN, Entscheidungsbäume, FNN, CNN?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Muss die Datenaufbereitung retten?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Dauerwetvewerb bei www.kaggle.com/c/digit-recognizer/overview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Siehe auch </a:t>
            </a:r>
            <a:r>
              <a:rPr lang="de-DE" baseline="0"/>
              <a:t>https://en.wikipedia.org/wiki/MNIST_database, abgerufen </a:t>
            </a:r>
            <a:r>
              <a:rPr lang="de-DE"/>
              <a:t>27.04.2023</a:t>
            </a:r>
            <a:r>
              <a:rPr lang="de-DE" baseline="0"/>
              <a:t>.</a:t>
            </a:r>
          </a:p>
          <a:p>
            <a:r>
              <a:rPr lang="de-DE"/>
              <a:t>Abb</a:t>
            </a:r>
            <a:r>
              <a:rPr lang="de-DE" dirty="0"/>
              <a:t>. Von https://www.kaggle.com/code/ngbolin/mnist-dataset-digit-recognizer, </a:t>
            </a:r>
            <a:r>
              <a:rPr lang="de-DE"/>
              <a:t>abgerufen 27.04.2023.</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19</a:t>
            </a:fld>
            <a:endParaRPr lang="de-DE"/>
          </a:p>
        </p:txBody>
      </p:sp>
    </p:spTree>
    <p:extLst>
      <p:ext uri="{BB962C8B-B14F-4D97-AF65-F5344CB8AC3E}">
        <p14:creationId xmlns:p14="http://schemas.microsoft.com/office/powerpoint/2010/main" val="1232635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a:t>Update 2017 mit Variationen Kamerawinkel</a:t>
            </a:r>
          </a:p>
          <a:p>
            <a:endParaRPr lang="de-DE"/>
          </a:p>
          <a:p>
            <a:r>
              <a:rPr lang="de-DE"/>
              <a:t>Abbildungen aus Notebook emotion_detection_wh.ipynb</a:t>
            </a:r>
          </a:p>
        </p:txBody>
      </p:sp>
      <p:sp>
        <p:nvSpPr>
          <p:cNvPr id="4" name="Foliennummernplatzhalter 3"/>
          <p:cNvSpPr>
            <a:spLocks noGrp="1"/>
          </p:cNvSpPr>
          <p:nvPr>
            <p:ph type="sldNum" sz="quarter" idx="10"/>
          </p:nvPr>
        </p:nvSpPr>
        <p:spPr/>
        <p:txBody>
          <a:bodyPr/>
          <a:lstStyle/>
          <a:p>
            <a:fld id="{C46A34EA-5938-436D-8788-E6E8D1FD0DF7}" type="slidenum">
              <a:rPr lang="de-DE" smtClean="0"/>
              <a:t>21</a:t>
            </a:fld>
            <a:endParaRPr lang="de-DE"/>
          </a:p>
        </p:txBody>
      </p:sp>
    </p:spTree>
    <p:extLst>
      <p:ext uri="{BB962C8B-B14F-4D97-AF65-F5344CB8AC3E}">
        <p14:creationId xmlns:p14="http://schemas.microsoft.com/office/powerpoint/2010/main" val="1696296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Separat ist </a:t>
            </a:r>
            <a:r>
              <a:rPr lang="en-US">
                <a:hlinkClick r:id="rId3"/>
              </a:rPr>
              <a:t>Get started with TensorBoard  |  TensorFlow</a:t>
            </a:r>
            <a:r>
              <a:rPr lang="en-US"/>
              <a:t> Visualisierung der Gewichte</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35</a:t>
            </a:fld>
            <a:endParaRPr lang="de-DE"/>
          </a:p>
        </p:txBody>
      </p:sp>
    </p:spTree>
    <p:extLst>
      <p:ext uri="{BB962C8B-B14F-4D97-AF65-F5344CB8AC3E}">
        <p14:creationId xmlns:p14="http://schemas.microsoft.com/office/powerpoint/2010/main" val="342406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228600" indent="-228600">
              <a:buFont typeface="+mj-lt"/>
              <a:buAutoNum type="arabicPeriod"/>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SIFT (Scale-Invariant Feature Transform) für Objekt- und Gesichtserkennung, Bildregistrierung und 3D-Rekonstruktion. invariant gegenüber Skalierung, Rotation und Beleuchtungsänderungen.</a:t>
            </a:r>
          </a:p>
          <a:p>
            <a:pPr marL="228600" indent="-228600">
              <a:buFont typeface="+mj-lt"/>
              <a:buAutoNum type="arabicPeriod"/>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SURF (Speeded-Up Robust Features) Weiterentwicklung von SIFT, bietet ähnliche Funktionen, schneller. </a:t>
            </a:r>
          </a:p>
          <a:p>
            <a:pPr marL="228600" indent="-228600">
              <a:buFont typeface="+mj-lt"/>
              <a:buAutoNum type="arabicPeriod"/>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37</a:t>
            </a:fld>
            <a:endParaRPr lang="de-DE"/>
          </a:p>
        </p:txBody>
      </p:sp>
    </p:spTree>
    <p:extLst>
      <p:ext uri="{BB962C8B-B14F-4D97-AF65-F5344CB8AC3E}">
        <p14:creationId xmlns:p14="http://schemas.microsoft.com/office/powerpoint/2010/main" val="3613382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DEMOCRATIZING ML</a:t>
            </a:r>
          </a:p>
          <a:p>
            <a:pPr marL="0" marR="0" indent="0" algn="l" defTabSz="914400" rtl="0" eaLnBrk="1" fontAlgn="auto" latinLnBrk="0" hangingPunct="1">
              <a:lnSpc>
                <a:spcPct val="100000"/>
              </a:lnSpc>
              <a:spcBef>
                <a:spcPts val="0"/>
              </a:spcBef>
              <a:spcAft>
                <a:spcPts val="0"/>
              </a:spcAft>
              <a:buClrTx/>
              <a:buSzTx/>
              <a:buFontTx/>
              <a:buNone/>
              <a:tabLst/>
              <a:defRPr/>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Module NLP wurde entfernt in PyCaret 2.3.10.</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39</a:t>
            </a:fld>
            <a:endParaRPr lang="de-DE"/>
          </a:p>
        </p:txBody>
      </p:sp>
    </p:spTree>
    <p:extLst>
      <p:ext uri="{BB962C8B-B14F-4D97-AF65-F5344CB8AC3E}">
        <p14:creationId xmlns:p14="http://schemas.microsoft.com/office/powerpoint/2010/main" val="23878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aseline="0"/>
              <a:t>Warum </a:t>
            </a:r>
            <a:r>
              <a:rPr lang="de-DE" baseline="0" dirty="0"/>
              <a:t>die Bürokratie? </a:t>
            </a:r>
          </a:p>
          <a:p>
            <a:pPr marL="171450" indent="-171450">
              <a:buFont typeface="Arial" panose="020B0604020202020204" pitchFamily="34" charset="0"/>
              <a:buChar char="•"/>
            </a:pPr>
            <a:r>
              <a:rPr lang="de-DE" baseline="0" dirty="0"/>
              <a:t>Nach Gartner (2017) scheitern 60% bis 85% aller </a:t>
            </a:r>
            <a:r>
              <a:rPr lang="de-DE" baseline="0" dirty="0" err="1"/>
              <a:t>big</a:t>
            </a:r>
            <a:r>
              <a:rPr lang="de-DE" baseline="0" dirty="0"/>
              <a:t> </a:t>
            </a:r>
            <a:r>
              <a:rPr lang="de-DE" baseline="0" dirty="0" err="1"/>
              <a:t>data</a:t>
            </a:r>
            <a:r>
              <a:rPr lang="de-DE" baseline="0" dirty="0"/>
              <a:t> Projekte. Nach https://www.techrepublic.com/article/85-of-big-data-projects-fail-but-your-developers-can-help-yours-succeed/, abgerufen 20.06.2022.</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baseline="0" dirty="0"/>
          </a:p>
        </p:txBody>
      </p:sp>
      <p:sp>
        <p:nvSpPr>
          <p:cNvPr id="4" name="Foliennummernplatzhalter 3"/>
          <p:cNvSpPr>
            <a:spLocks noGrp="1"/>
          </p:cNvSpPr>
          <p:nvPr>
            <p:ph type="sldNum" sz="quarter" idx="10"/>
          </p:nvPr>
        </p:nvSpPr>
        <p:spPr/>
        <p:txBody>
          <a:bodyPr/>
          <a:lstStyle/>
          <a:p>
            <a:fld id="{C46A34EA-5938-436D-8788-E6E8D1FD0DF7}" type="slidenum">
              <a:rPr lang="de-DE" smtClean="0"/>
              <a:t>47</a:t>
            </a:fld>
            <a:endParaRPr lang="de-DE"/>
          </a:p>
        </p:txBody>
      </p:sp>
    </p:spTree>
    <p:extLst>
      <p:ext uri="{BB962C8B-B14F-4D97-AF65-F5344CB8AC3E}">
        <p14:creationId xmlns:p14="http://schemas.microsoft.com/office/powerpoint/2010/main" val="1899174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err="1"/>
              <a:t>Konzipiert</a:t>
            </a:r>
            <a:r>
              <a:rPr lang="en-US" dirty="0"/>
              <a:t> </a:t>
            </a:r>
            <a:r>
              <a:rPr lang="en-US" dirty="0" err="1"/>
              <a:t>für</a:t>
            </a:r>
            <a:r>
              <a:rPr lang="en-US" dirty="0"/>
              <a:t> </a:t>
            </a:r>
            <a:r>
              <a:rPr lang="en-US" dirty="0" err="1"/>
              <a:t>Datenwissenschaftlicher</a:t>
            </a:r>
            <a:r>
              <a:rPr lang="en-US" dirty="0"/>
              <a:t> </a:t>
            </a:r>
            <a:r>
              <a:rPr lang="en-US" dirty="0" err="1"/>
              <a:t>zwischen</a:t>
            </a:r>
            <a:r>
              <a:rPr lang="en-US" baseline="0" dirty="0"/>
              <a:t> 1996 und 2000 </a:t>
            </a:r>
            <a:r>
              <a:rPr lang="en-US" baseline="0" dirty="0" err="1"/>
              <a:t>als</a:t>
            </a:r>
            <a:r>
              <a:rPr lang="en-US" baseline="0" dirty="0"/>
              <a:t> </a:t>
            </a:r>
            <a:r>
              <a:rPr lang="en-US" baseline="0" dirty="0" err="1"/>
              <a:t>Projekt</a:t>
            </a:r>
            <a:r>
              <a:rPr lang="en-US" baseline="0" dirty="0"/>
              <a:t> der </a:t>
            </a:r>
            <a:r>
              <a:rPr lang="en-US" baseline="0" dirty="0" err="1"/>
              <a:t>Europäischen</a:t>
            </a:r>
            <a:r>
              <a:rPr lang="en-US" baseline="0" dirty="0"/>
              <a:t> Union </a:t>
            </a:r>
            <a:r>
              <a:rPr lang="en-US" baseline="0" dirty="0" err="1"/>
              <a:t>zusammen</a:t>
            </a:r>
            <a:r>
              <a:rPr lang="en-US" baseline="0" dirty="0"/>
              <a:t> </a:t>
            </a:r>
            <a:r>
              <a:rPr lang="en-US" baseline="0" dirty="0" err="1"/>
              <a:t>mit</a:t>
            </a:r>
            <a:r>
              <a:rPr lang="en-US" baseline="0" dirty="0"/>
              <a:t> den </a:t>
            </a:r>
            <a:r>
              <a:rPr lang="en-US" baseline="0" dirty="0" err="1"/>
              <a:t>Firmen</a:t>
            </a:r>
            <a:r>
              <a:rPr lang="en-US" baseline="0" dirty="0"/>
              <a:t> Daimler AG, NCR Data, OHRA. </a:t>
            </a:r>
            <a:r>
              <a:rPr lang="en-US" baseline="0" dirty="0" err="1"/>
              <a:t>Heute</a:t>
            </a:r>
            <a:r>
              <a:rPr lang="en-US" baseline="0" dirty="0"/>
              <a:t> </a:t>
            </a:r>
            <a:r>
              <a:rPr lang="en-US" baseline="0" dirty="0" err="1"/>
              <a:t>noch</a:t>
            </a:r>
            <a:r>
              <a:rPr lang="en-US" baseline="0" dirty="0"/>
              <a:t> </a:t>
            </a:r>
            <a:r>
              <a:rPr lang="en-US" baseline="0" dirty="0" err="1"/>
              <a:t>leitend</a:t>
            </a:r>
            <a:r>
              <a:rPr lang="en-US" baseline="0" dirty="0"/>
              <a:t> </a:t>
            </a:r>
            <a:r>
              <a:rPr lang="en-US" baseline="0" dirty="0" err="1"/>
              <a:t>bei</a:t>
            </a:r>
            <a:r>
              <a:rPr lang="en-US" baseline="0" dirty="0"/>
              <a:t> IBM (SPSS).</a:t>
            </a:r>
          </a:p>
          <a:p>
            <a:endParaRPr lang="en-US" baseline="0" dirty="0"/>
          </a:p>
          <a:p>
            <a:r>
              <a:rPr lang="en-US" baseline="0" dirty="0"/>
              <a:t>Abb. </a:t>
            </a:r>
            <a:r>
              <a:rPr lang="en-US" baseline="0" dirty="0" err="1"/>
              <a:t>Aus</a:t>
            </a:r>
            <a:r>
              <a:rPr lang="en-US" baseline="0" dirty="0"/>
              <a:t> https://www.kdnuggets.com/2017/01/four-problems-crisp-dm-fix.html, </a:t>
            </a:r>
            <a:r>
              <a:rPr lang="en-US" baseline="0" dirty="0" err="1"/>
              <a:t>abgerufen</a:t>
            </a:r>
            <a:r>
              <a:rPr lang="en-US" baseline="0" dirty="0"/>
              <a:t> 22.04.2023.</a:t>
            </a:r>
          </a:p>
          <a:p>
            <a:endParaRPr lang="en-US"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48</a:t>
            </a:fld>
            <a:endParaRPr lang="de-DE"/>
          </a:p>
        </p:txBody>
      </p:sp>
    </p:spTree>
    <p:extLst>
      <p:ext uri="{BB962C8B-B14F-4D97-AF65-F5344CB8AC3E}">
        <p14:creationId xmlns:p14="http://schemas.microsoft.com/office/powerpoint/2010/main" val="2260205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V1.0 aus 2000 mit Prozessebene 2.</a:t>
            </a:r>
          </a:p>
          <a:p>
            <a:r>
              <a:rPr lang="de-DE" b="0" dirty="0"/>
              <a:t>Übergabepunkte sind </a:t>
            </a:r>
            <a:r>
              <a:rPr lang="de-DE" b="0"/>
              <a:t>als Log </a:t>
            </a:r>
            <a:r>
              <a:rPr lang="de-DE" b="0" dirty="0" err="1"/>
              <a:t>and</a:t>
            </a:r>
            <a:r>
              <a:rPr lang="de-DE" b="0" dirty="0"/>
              <a:t> </a:t>
            </a:r>
            <a:r>
              <a:rPr lang="de-DE" b="0" err="1"/>
              <a:t>report</a:t>
            </a:r>
            <a:r>
              <a:rPr lang="de-DE" b="0"/>
              <a:t> Process </a:t>
            </a:r>
            <a:r>
              <a:rPr lang="de-DE" b="0" dirty="0"/>
              <a:t>benannt.</a:t>
            </a:r>
          </a:p>
          <a:p>
            <a:r>
              <a:rPr lang="de-DE" dirty="0"/>
              <a:t>Mehr Feedback, Rückpfeile in Bezug auf Darstellung der letzten Folie. </a:t>
            </a:r>
          </a:p>
          <a:p>
            <a:endParaRPr lang="de-DE" dirty="0"/>
          </a:p>
          <a:p>
            <a:r>
              <a:rPr lang="de-DE" dirty="0">
                <a:hlinkClick r:id="rId3"/>
              </a:rPr>
              <a:t>www.crisp-dm.org/</a:t>
            </a:r>
            <a:r>
              <a:rPr lang="de-DE" dirty="0"/>
              <a:t> scheint zum 01.10.2022 nicht mehr gültig zu </a:t>
            </a:r>
            <a:r>
              <a:rPr lang="de-DE"/>
              <a:t>sein.</a:t>
            </a:r>
          </a:p>
          <a:p>
            <a:endParaRPr lang="de-DE"/>
          </a:p>
          <a:p>
            <a:r>
              <a:rPr lang="de-DE"/>
              <a:t>Sihe auch Wolfgang Konen (2009) Einführung Data Mining, FH Köln, https://www.gm.th-koeln.de/~konen/WPF-DM-Cup/01-Einleitung-CRISP.PDF, abgerufen 11.09.2023</a:t>
            </a:r>
            <a:endParaRPr lang="de-DE" dirty="0"/>
          </a:p>
          <a:p>
            <a:endParaRPr lang="de-DE" dirty="0"/>
          </a:p>
          <a:p>
            <a:endParaRPr lang="de-DE" dirty="0"/>
          </a:p>
          <a:p>
            <a:r>
              <a:rPr lang="de-DE" dirty="0"/>
              <a:t>Abb. Von https://exde.files.wordpress.com/2009/03/crisp_visualguide.pdf, abgerufen 14.03.2022.</a:t>
            </a:r>
          </a:p>
        </p:txBody>
      </p:sp>
      <p:sp>
        <p:nvSpPr>
          <p:cNvPr id="4" name="Foliennummernplatzhalter 3"/>
          <p:cNvSpPr>
            <a:spLocks noGrp="1"/>
          </p:cNvSpPr>
          <p:nvPr>
            <p:ph type="sldNum" sz="quarter" idx="10"/>
          </p:nvPr>
        </p:nvSpPr>
        <p:spPr/>
        <p:txBody>
          <a:bodyPr/>
          <a:lstStyle/>
          <a:p>
            <a:fld id="{C46A34EA-5938-436D-8788-E6E8D1FD0DF7}" type="slidenum">
              <a:rPr lang="de-DE" smtClean="0"/>
              <a:t>49</a:t>
            </a:fld>
            <a:endParaRPr lang="de-DE"/>
          </a:p>
        </p:txBody>
      </p:sp>
    </p:spTree>
    <p:extLst>
      <p:ext uri="{BB962C8B-B14F-4D97-AF65-F5344CB8AC3E}">
        <p14:creationId xmlns:p14="http://schemas.microsoft.com/office/powerpoint/2010/main" val="250013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ITIL, ITSM seit 1990 (Besuch von ersten Meetings in London).</a:t>
            </a:r>
          </a:p>
        </p:txBody>
      </p:sp>
      <p:sp>
        <p:nvSpPr>
          <p:cNvPr id="4" name="Foliennummernplatzhalter 3"/>
          <p:cNvSpPr>
            <a:spLocks noGrp="1"/>
          </p:cNvSpPr>
          <p:nvPr>
            <p:ph type="sldNum" sz="quarter" idx="5"/>
          </p:nvPr>
        </p:nvSpPr>
        <p:spPr/>
        <p:txBody>
          <a:bodyPr/>
          <a:lstStyle/>
          <a:p>
            <a:fld id="{C46A34EA-5938-436D-8788-E6E8D1FD0DF7}" type="slidenum">
              <a:rPr lang="de-DE" smtClean="0"/>
              <a:t>3</a:t>
            </a:fld>
            <a:endParaRPr lang="de-DE"/>
          </a:p>
        </p:txBody>
      </p:sp>
    </p:spTree>
    <p:extLst>
      <p:ext uri="{BB962C8B-B14F-4D97-AF65-F5344CB8AC3E}">
        <p14:creationId xmlns:p14="http://schemas.microsoft.com/office/powerpoint/2010/main" val="644342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t>Konzipiert für </a:t>
            </a:r>
            <a:r>
              <a:rPr lang="de-DE" b="0"/>
              <a:t>Führungskräfte. Kein Deployment oder Operations, da dies keine Projekt- sondern Linienorganisation.</a:t>
            </a:r>
            <a:endParaRPr lang="de-DE" b="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t>4-stufig</a:t>
            </a:r>
            <a:r>
              <a:rPr lang="de-DE" b="0" baseline="0" dirty="0"/>
              <a:t> auf </a:t>
            </a:r>
            <a:r>
              <a:rPr lang="de-DE" b="0" dirty="0"/>
              <a:t>Prozessebene 1, 2- bis 3-stufig auf Prozessebene </a:t>
            </a:r>
            <a:r>
              <a:rPr lang="de-DE" b="0"/>
              <a:t>2.</a:t>
            </a:r>
          </a:p>
          <a:p>
            <a:pPr marL="171450" indent="-171450">
              <a:buFont typeface="Arial" panose="020B0604020202020204" pitchFamily="34" charset="0"/>
              <a:buChar char="•"/>
            </a:pPr>
            <a:r>
              <a:rPr lang="de-DE" baseline="0"/>
              <a:t>Wie viele Phasen sind angemessen? Einzelne Bearbeiter, kleine Teams bevorzugen viele Phasen, um die Arbeit besser aufzuteilen. Große Teams tendieren zu wenigen Phasen, da zu jeder Phase Interessenvertreter anderer Abteilungen informiert werden wollen und müssen.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Die Anzahl der Phasen auf Prozessebene 1 variiert von 2 bis 8. Mehr Phasen bedeutet mehr Arbeitsstruktur, mehr Meilensteine, mehr Quality Gates, mehr Aufwand.</a:t>
            </a:r>
          </a:p>
          <a:p>
            <a:pPr marL="171450" indent="-171450">
              <a:buFont typeface="Arial" panose="020B0604020202020204" pitchFamily="34" charset="0"/>
              <a:buChar char="•"/>
            </a:pPr>
            <a:r>
              <a:rPr lang="de-DE"/>
              <a:t>Die </a:t>
            </a:r>
            <a:r>
              <a:rPr lang="de-DE" dirty="0"/>
              <a:t>betriebswirtschaftliche Aufgabe ist zuerst da, nicht die Daten. Es sei denn Sie gründen eine neue Firma. Oder Sie haben eine explorative Aufgabe. Revers entstehen zur Zeit viele Firmen, die Daten und deren Auswertungen haben, und</a:t>
            </a:r>
            <a:r>
              <a:rPr lang="de-DE" baseline="0" dirty="0"/>
              <a:t> dafür die betriebswirtschaftlichen Probleme von ihren Kunden suchen.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a:t>Wichtig </a:t>
            </a:r>
            <a:r>
              <a:rPr lang="de-DE" b="0" dirty="0"/>
              <a:t>sind definierte Übergabepunkte auf Prozessebene 1,</a:t>
            </a:r>
            <a:r>
              <a:rPr lang="de-DE" b="0" baseline="0" dirty="0"/>
              <a:t> </a:t>
            </a:r>
            <a:r>
              <a:rPr lang="de-DE" b="0" dirty="0"/>
              <a:t>Kreislauf zwischen </a:t>
            </a:r>
            <a:r>
              <a:rPr lang="de-DE" b="0" dirty="0" err="1"/>
              <a:t>Allocation</a:t>
            </a:r>
            <a:r>
              <a:rPr lang="de-DE" b="0" dirty="0"/>
              <a:t> und Analytics und das Fehlen von </a:t>
            </a:r>
            <a:r>
              <a:rPr lang="de-DE" b="0" dirty="0" err="1"/>
              <a:t>Deployment</a:t>
            </a:r>
            <a:r>
              <a:rPr lang="de-DE" b="0" dirty="0"/>
              <a:t> und </a:t>
            </a:r>
            <a:r>
              <a:rPr lang="de-DE" b="0"/>
              <a:t>Betrieb</a:t>
            </a:r>
            <a:r>
              <a:rPr lang="de-DE" b="0" baseline="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Agile Verfahren erweitern Verfahrensmodelle mit schnellen Prototypen und Einbindung der Benutzer (Mikrozyklen).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r>
              <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Abb. </a:t>
            </a:r>
            <a:r>
              <a:rPr lang="en-US" sz="900" kern="1200" baseline="0" err="1">
                <a:solidFill>
                  <a:schemeClr val="tx1"/>
                </a:solidFill>
                <a:effectLst/>
                <a:latin typeface="Arial" panose="020B0604020202020204" pitchFamily="34" charset="0"/>
                <a:ea typeface="Cambria" panose="02040503050406030204" pitchFamily="18" charset="0"/>
                <a:cs typeface="Arial" panose="020B0604020202020204" pitchFamily="34" charset="0"/>
              </a:rPr>
              <a:t>aus</a:t>
            </a:r>
            <a:r>
              <a:rPr lang="en-US"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www.controlling-wiki.com/de/index.php/Business_Analytics_Process</a:t>
            </a:r>
            <a:r>
              <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 </a:t>
            </a:r>
            <a:r>
              <a:rPr lang="en-US" sz="900" kern="1200" baseline="0" dirty="0" err="1">
                <a:solidFill>
                  <a:schemeClr val="tx1"/>
                </a:solidFill>
                <a:effectLst/>
                <a:latin typeface="Arial" panose="020B0604020202020204" pitchFamily="34" charset="0"/>
                <a:ea typeface="Cambria" panose="02040503050406030204" pitchFamily="18" charset="0"/>
                <a:cs typeface="Arial" panose="020B0604020202020204" pitchFamily="34" charset="0"/>
              </a:rPr>
              <a:t>abgerufen</a:t>
            </a:r>
            <a:r>
              <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 14.03.2022.</a:t>
            </a:r>
          </a:p>
          <a:p>
            <a:endPar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C46A34EA-5938-436D-8788-E6E8D1FD0DF7}" type="slidenum">
              <a:rPr lang="de-DE" smtClean="0"/>
              <a:t>50</a:t>
            </a:fld>
            <a:endParaRPr lang="de-DE"/>
          </a:p>
        </p:txBody>
      </p:sp>
    </p:spTree>
    <p:extLst>
      <p:ext uri="{BB962C8B-B14F-4D97-AF65-F5344CB8AC3E}">
        <p14:creationId xmlns:p14="http://schemas.microsoft.com/office/powerpoint/2010/main" val="1636933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r>
              <a:rPr lang="de-DE"/>
              <a:t>Abbildung aus Emal M. Alekozai</a:t>
            </a:r>
            <a:r>
              <a:rPr lang="de-DE" baseline="0"/>
              <a:t> et al (2021) </a:t>
            </a:r>
            <a:r>
              <a:rPr lang="de-DE"/>
              <a:t>Data-Science-Projekte mit dem Vorgehensmodell „DASC-PM“ durchführen: Kompetenzen, Rollen und Abläufe,</a:t>
            </a:r>
            <a:r>
              <a:rPr lang="de-DE" baseline="0"/>
              <a:t> in </a:t>
            </a:r>
            <a:r>
              <a:rPr lang="en-US"/>
              <a:t>Thomas Barton &amp;</a:t>
            </a:r>
            <a:r>
              <a:rPr lang="en-US" baseline="0"/>
              <a:t> </a:t>
            </a:r>
            <a:r>
              <a:rPr lang="en-US"/>
              <a:t>Christian Müller (Hrsg.) (2021) Data Science anwenden, Springerverlag, S.130. </a:t>
            </a:r>
          </a:p>
          <a:p>
            <a:r>
              <a:rPr lang="en-US"/>
              <a:t>Siehe</a:t>
            </a:r>
            <a:r>
              <a:rPr lang="en-US" baseline="0"/>
              <a:t> auch </a:t>
            </a:r>
            <a:r>
              <a:rPr lang="de-DE"/>
              <a:t>Schulz, Michael</a:t>
            </a:r>
            <a:r>
              <a:rPr lang="de-DE" baseline="0"/>
              <a:t> et al. (2020) </a:t>
            </a:r>
            <a:r>
              <a:rPr lang="de-DE"/>
              <a:t>DASC-PM v1.0 Ein Vorgehensmodell für DataScience-Projekt, valantic Business Analytics GmbH. Speicherort Teamsite.</a:t>
            </a:r>
          </a:p>
        </p:txBody>
      </p:sp>
      <p:sp>
        <p:nvSpPr>
          <p:cNvPr id="4" name="Foliennummernplatzhalter 3"/>
          <p:cNvSpPr>
            <a:spLocks noGrp="1"/>
          </p:cNvSpPr>
          <p:nvPr>
            <p:ph type="sldNum" sz="quarter" idx="10"/>
          </p:nvPr>
        </p:nvSpPr>
        <p:spPr/>
        <p:txBody>
          <a:bodyPr/>
          <a:lstStyle/>
          <a:p>
            <a:fld id="{C46A34EA-5938-436D-8788-E6E8D1FD0DF7}" type="slidenum">
              <a:rPr lang="de-DE" smtClean="0"/>
              <a:t>51</a:t>
            </a:fld>
            <a:endParaRPr lang="de-DE"/>
          </a:p>
        </p:txBody>
      </p:sp>
    </p:spTree>
    <p:extLst>
      <p:ext uri="{BB962C8B-B14F-4D97-AF65-F5344CB8AC3E}">
        <p14:creationId xmlns:p14="http://schemas.microsoft.com/office/powerpoint/2010/main" val="3739258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dirty="0" err="1"/>
              <a:t>Abb</a:t>
            </a:r>
            <a:r>
              <a:rPr lang="de-DE" dirty="0"/>
              <a:t> von https://learn.microsoft.com/de-de/azure/architecture/data-science-process/overview, </a:t>
            </a:r>
            <a:r>
              <a:rPr lang="de-DE" dirty="0" err="1"/>
              <a:t>aberufen</a:t>
            </a:r>
            <a:r>
              <a:rPr lang="de-DE" baseline="0" dirty="0"/>
              <a:t> </a:t>
            </a:r>
            <a:r>
              <a:rPr lang="de-DE" baseline="0"/>
              <a:t>27.04.2022. 25.04.2025 nicht mehr vorhanden.</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52</a:t>
            </a:fld>
            <a:endParaRPr lang="de-DE"/>
          </a:p>
        </p:txBody>
      </p:sp>
    </p:spTree>
    <p:extLst>
      <p:ext uri="{BB962C8B-B14F-4D97-AF65-F5344CB8AC3E}">
        <p14:creationId xmlns:p14="http://schemas.microsoft.com/office/powerpoint/2010/main" val="330823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Data Ingestion ist der Prozess des Imports großer, sortierter Datendateien aus verschiedenen Quellen in ein einziges, (cloudbasiertes) Speichermedium.</a:t>
            </a:r>
          </a:p>
          <a:p>
            <a:endParaRPr lang="de-DE"/>
          </a:p>
          <a:p>
            <a:r>
              <a:rPr lang="de-DE"/>
              <a:t>Abbildung von www.ergo.de 2023,</a:t>
            </a:r>
            <a:r>
              <a:rPr lang="de-DE" baseline="0"/>
              <a:t> heute nicht mehr vorhanden.</a:t>
            </a:r>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53</a:t>
            </a:fld>
            <a:endParaRPr lang="de-DE"/>
          </a:p>
        </p:txBody>
      </p:sp>
    </p:spTree>
    <p:extLst>
      <p:ext uri="{BB962C8B-B14F-4D97-AF65-F5344CB8AC3E}">
        <p14:creationId xmlns:p14="http://schemas.microsoft.com/office/powerpoint/2010/main" val="1932054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Nicht verwechseln mit Framing in Marketing und Politik als Herausarbeiten eines positiven Umfeldes. Framing auch Grundlage des Design Thinking.</a:t>
            </a:r>
          </a:p>
          <a:p>
            <a:pPr marL="171450" indent="-171450">
              <a:buFont typeface="Arial" panose="020B0604020202020204" pitchFamily="34" charset="0"/>
              <a:buChar char="•"/>
            </a:pPr>
            <a:r>
              <a:rPr lang="de-DE" u="sng"/>
              <a:t>Beispiel</a:t>
            </a:r>
            <a:r>
              <a:rPr lang="de-DE"/>
              <a:t>: Der Vertrieb eines großen Versandhändlers arbeitete bisher ohne Spezialisierung auf Kundensegmente. Verbesserungsidee ist den Mitarbeitern homogene Kundensegmente zuzuweisen. Analytische Aufgabe ist es also aus den vorhandenen CRM Daten homogene Kundengruppen zu bilden.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Beispiel von Fragen, um</a:t>
            </a:r>
            <a:r>
              <a:rPr lang="de-DE" baseline="0"/>
              <a:t> Problemen auf die Spur zu kommen: Sind die Ausfallraten unserer Maschinen konkurrenzfähig? Ist die Maschineauslastung optimal? Ist die aktuelle Losgröße in der Produktion optimal?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Warum </a:t>
            </a:r>
            <a:r>
              <a:rPr lang="de-DE" dirty="0"/>
              <a:t>überhaupt Analytik? Einfache Kundensegmentierung nach Branchen, Umsatz oder Produkttypen je Kunde kann mit wenig Aufwand in Excel gruppiert oder durch erfahrene Vertriebler gefunden werden. Aber nicht mit </a:t>
            </a:r>
            <a:r>
              <a:rPr lang="de-DE"/>
              <a:t>sehr vielen Variablen</a:t>
            </a:r>
            <a:r>
              <a:rPr lang="de-DE" dirty="0"/>
              <a:t>, nicht mit </a:t>
            </a:r>
            <a:r>
              <a:rPr lang="de-DE" dirty="0" err="1"/>
              <a:t>big</a:t>
            </a:r>
            <a:r>
              <a:rPr lang="de-DE" dirty="0"/>
              <a:t> </a:t>
            </a:r>
            <a:r>
              <a:rPr lang="de-DE" dirty="0" err="1"/>
              <a:t>data</a:t>
            </a:r>
            <a:r>
              <a:rPr lang="de-DE" dirty="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Vorteil Im Beispiel der Kundensegmentierung ist die fachliche Vorgabe der Gruppenanzahl durch die Anzahl der Mitarbeiter und Mitarbeitergruppen.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Beispiel </a:t>
            </a:r>
            <a:r>
              <a:rPr lang="de-DE" dirty="0"/>
              <a:t>für teilbare Aufgaben: Die Aufgabe „Wandert der Kunde ab? Wenn Nein, welchen Folgevertrag nimmt er</a:t>
            </a:r>
            <a:r>
              <a:rPr lang="de-DE"/>
              <a:t>? Das sind zwei </a:t>
            </a:r>
            <a:r>
              <a:rPr lang="de-DE" dirty="0"/>
              <a:t>analytische</a:t>
            </a:r>
            <a:r>
              <a:rPr lang="de-DE" baseline="0" dirty="0"/>
              <a:t> Aufgaben.</a:t>
            </a:r>
            <a:endParaRPr lang="de-DE"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Workshops zum Framing sollen nicht nur Mehrheitsentscheidungen protokollieren, sondern auch Einzelmeinungen.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sz="900" baseline="0"/>
              <a:t>Zitat von Albert Einstein, Abb. aus https://www.open.edu/openlearncreate/mod/oucontent/view.php?id=80245&amp;section=1, abgerufen 04.05.2022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54</a:t>
            </a:fld>
            <a:endParaRPr lang="de-DE"/>
          </a:p>
        </p:txBody>
      </p:sp>
    </p:spTree>
    <p:extLst>
      <p:ext uri="{BB962C8B-B14F-4D97-AF65-F5344CB8AC3E}">
        <p14:creationId xmlns:p14="http://schemas.microsoft.com/office/powerpoint/2010/main" val="2554458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Was ist die Richtige Zielgröße: Werbekampagne neue Kunden für eine Smartphone App : Downloadzahlen? Likes? Follower? Oder Registrierungen oder tatsächliche Käufe? Ändern sich dadurch Zielgruppen?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Bei einer komplexen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Zielgröße, wie die Kundennähe bieten sich Teil-Kennzahlen (proxys) an, wie Anzahl Kundendienstanfragen und deren Bearbeitungsdauern, Anzahl Retouren eines Lieferunternehmens, Dauer bis Eingang der Bezahlung. </a:t>
            </a:r>
            <a:r>
              <a:rPr lang="de-DE"/>
              <a:t>Falls viele Zielgrößen vorliegen, können diese mit Teilaufgaben vereinfacht werden.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b="1"/>
              <a:t>Validität</a:t>
            </a:r>
            <a:r>
              <a:rPr lang="de-DE" b="1" baseline="0"/>
              <a:t> </a:t>
            </a:r>
            <a:endParaRPr lang="de-DE"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Meßgröße erfasst beabsichtigten Effekt zu 100% (Kundezufriedenheitsindex auf nächster Folie) und ist von keine unbekannten Effekten beeinflusst. Invalid,</a:t>
            </a:r>
            <a:r>
              <a:rPr lang="de-DE" baseline="0"/>
              <a:t> wenn </a:t>
            </a:r>
            <a:r>
              <a:rPr lang="de-DE"/>
              <a:t>Meßgröße hat gar nichts mit dem Effekt zu tun hat wie Beispiel time spent on site für Kundenzufriedenheit.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In der Technik: Abwesenheit von zufälligen und systematischen</a:t>
            </a:r>
            <a:r>
              <a:rPr lang="de-DE" baseline="0"/>
              <a:t> </a:t>
            </a:r>
            <a:r>
              <a:rPr lang="de-DE"/>
              <a:t>Messfehlern (Bias, Verzerrung).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Alltägliches</a:t>
            </a:r>
            <a:r>
              <a:rPr lang="de-DE" baseline="0"/>
              <a:t> </a:t>
            </a:r>
            <a:r>
              <a:rPr lang="de-DE"/>
              <a:t>Bias Beispiel korrekte Körpertemperatur: </a:t>
            </a:r>
            <a:r>
              <a:rPr lang="de-DE" dirty="0"/>
              <a:t>Thermometer in</a:t>
            </a:r>
            <a:r>
              <a:rPr lang="de-DE" baseline="0" dirty="0"/>
              <a:t> der Achselhöhle oder im Mund oder rektal. </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b="1"/>
              <a:t>Aktualität</a:t>
            </a:r>
            <a:r>
              <a:rPr lang="de-DE" dirty="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Eine Messgröße kann der intendierten Zielgröße hinterher- oder vorauslaufen! (konsolidierter) </a:t>
            </a:r>
            <a:r>
              <a:rPr lang="de-DE"/>
              <a:t>Umsatz und Retouren, Besuche einer Webseite und Kauf.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Wichtiger Punkt, weil beim Monitoring </a:t>
            </a:r>
            <a:r>
              <a:rPr lang="de-DE" dirty="0"/>
              <a:t>der Zielgrößen im </a:t>
            </a:r>
            <a:r>
              <a:rPr lang="de-DE"/>
              <a:t>Betrieb Wendepunkte </a:t>
            </a:r>
            <a:r>
              <a:rPr lang="de-DE" dirty="0"/>
              <a:t>in</a:t>
            </a:r>
            <a:r>
              <a:rPr lang="de-DE" baseline="0" dirty="0"/>
              <a:t> einer Datenentwicklung gerne Trigger sind </a:t>
            </a:r>
            <a:r>
              <a:rPr lang="de-DE" baseline="0"/>
              <a:t>für Management Maßnahmen oder Erfolgsmeldungen</a:t>
            </a:r>
            <a:r>
              <a:rPr lang="de-DE"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b="1"/>
              <a:t>Wirtschaftlichkeit</a:t>
            </a:r>
            <a:endParaRPr lang="de-DE"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dirty="0"/>
              <a:t>Der Begriff Proxy wird verwendet als ein Ersatz </a:t>
            </a:r>
            <a:r>
              <a:rPr lang="de-DE" baseline="0"/>
              <a:t>für teuere oder noch nicht beschaffbare Daten</a:t>
            </a:r>
            <a:r>
              <a:rPr lang="de-DE" baseline="0" dirty="0"/>
              <a:t>. Beispiel : Besuch der Webseite einer Kampagne für ein neues Produkt statt dem Kauf des Produktes.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a:t>Weitere Beispiele für Zielgrößen: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de-DE"/>
              <a:t>youtube hat in 2022 von der Zielgröße der Klickrate auf die watch time gewechselt.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de-DE"/>
              <a:t>Telekom und aktuelle Ausfälle: Verfügbarkeit von 99% ist auch dann erreicht, wenn die</a:t>
            </a:r>
            <a:r>
              <a:rPr lang="de-DE" baseline="0"/>
              <a:t> Verbindung alle 10 Minuten neu aufgebaut wird.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de-DE"/>
              <a:t>Einfluß von Influenzer auf das Kaufverhalten der Freunde</a:t>
            </a:r>
            <a:r>
              <a:rPr lang="de-DE" baseline="0"/>
              <a:t> muss als baseline </a:t>
            </a:r>
            <a:r>
              <a:rPr lang="de-DE"/>
              <a:t>das Kaufverhalten der Freunde</a:t>
            </a:r>
            <a:r>
              <a:rPr lang="de-DE" baseline="0"/>
              <a:t> OHNE </a:t>
            </a:r>
            <a:r>
              <a:rPr lang="de-DE"/>
              <a:t>Influenzer kennen! Vielleicht kaufen die Freunde aufgrund einer anderen Ursache.</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de-DE" baseline="0"/>
              <a:t>Einsparungen von Personal-, Handlings-, Energie- und Produktionskosten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de-DE" baseline="0"/>
              <a:t>Produktivitätssteigerung</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de-DE" baseline="0"/>
              <a:t>Steigerung der Produktqualität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de-DE" baseline="0"/>
              <a:t>Absatzsteigerung durch Ergänzung eines Kundensegments</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de-DE" baseline="0"/>
              <a:t>Geringere Fehleranfälligkeit</a:t>
            </a:r>
            <a:endParaRPr lang="de-DE"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a:t>Nach Seiter </a:t>
            </a:r>
            <a:r>
              <a:rPr lang="de-DE" dirty="0"/>
              <a:t>(2019</a:t>
            </a:r>
            <a:r>
              <a:rPr lang="de-DE"/>
              <a:t>, S.50 ff.)</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Zu</a:t>
            </a:r>
            <a:r>
              <a:rPr lang="de-DE" baseline="0"/>
              <a:t> </a:t>
            </a:r>
            <a:r>
              <a:rPr lang="de-DE"/>
              <a:t>Kundenzufriedenheitsindex siehe auch Weber (2020, S.127 ff.) Kapitel 4.1 Fallstudie: Kundenstimmung in Echtzeit analysieren mit Streaming Analytics.</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55</a:t>
            </a:fld>
            <a:endParaRPr lang="de-DE"/>
          </a:p>
        </p:txBody>
      </p:sp>
    </p:spTree>
    <p:extLst>
      <p:ext uri="{BB962C8B-B14F-4D97-AF65-F5344CB8AC3E}">
        <p14:creationId xmlns:p14="http://schemas.microsoft.com/office/powerpoint/2010/main" val="3565202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Wie von jedem Geschäftsführer gerne gewünscht: Verstetigung des Umsatz durch</a:t>
            </a:r>
            <a:r>
              <a:rPr lang="de-DE" baseline="0"/>
              <a:t> langfristige Serviceverträge soll mögliche Umsatzeinbrüche im Produktgeschäft mit auffangen.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Zielgröße?</a:t>
            </a:r>
            <a:r>
              <a:rPr lang="de-DE" baseline="0"/>
              <a:t> Operationalisierebar? Valide? Aktuell? Wirtschaftlich?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Bei wenigen Leistungen kombinier- und abzählbar. Bei einem Sortiment eines Einzelhändlers? -&gt; eigenes Gebiet der Assoziationsanalyse.</a:t>
            </a:r>
            <a:endParaRPr lang="de-DE"/>
          </a:p>
          <a:p>
            <a:endParaRPr lang="de-DE"/>
          </a:p>
          <a:p>
            <a:r>
              <a:rPr lang="de-DE"/>
              <a:t>Abb</a:t>
            </a:r>
            <a:r>
              <a:rPr lang="de-DE" dirty="0"/>
              <a:t>. Aus Seiter (2019, S.58, Fallstudie Ausrüster </a:t>
            </a:r>
            <a:r>
              <a:rPr lang="de-DE"/>
              <a:t>GmbH)</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56</a:t>
            </a:fld>
            <a:endParaRPr lang="de-DE"/>
          </a:p>
        </p:txBody>
      </p:sp>
    </p:spTree>
    <p:extLst>
      <p:ext uri="{BB962C8B-B14F-4D97-AF65-F5344CB8AC3E}">
        <p14:creationId xmlns:p14="http://schemas.microsoft.com/office/powerpoint/2010/main" val="1390153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900"/>
              <a:t>Ex-ante: zukünftige Daten gibt es per definitionem nicht. </a:t>
            </a:r>
            <a:r>
              <a:rPr lang="de-DE"/>
              <a:t>Ex ante bedeutet „im Voraus, von vornherein“; ex post bedeutet in „im Nachhinein, nachträglich“</a:t>
            </a:r>
            <a:endParaRPr lang="de-DE" sz="900"/>
          </a:p>
          <a:p>
            <a:pPr marL="171450" indent="-171450">
              <a:buFont typeface="Arial" panose="020B0604020202020204" pitchFamily="34" charset="0"/>
              <a:buChar char="•"/>
            </a:pPr>
            <a:r>
              <a:rPr lang="de-DE" sz="900"/>
              <a:t>BI, CRM, ERP bekannt aus Vorlesung Wirtschaftsinformatik.</a:t>
            </a:r>
          </a:p>
          <a:p>
            <a:pPr marL="171450" indent="-171450">
              <a:buFont typeface="Arial" panose="020B0604020202020204" pitchFamily="34" charset="0"/>
              <a:buChar char="•"/>
            </a:pPr>
            <a:r>
              <a:rPr lang="de-DE" sz="900"/>
              <a:t>BI: </a:t>
            </a:r>
            <a:r>
              <a:rPr lang="de-DE" sz="900" b="1"/>
              <a:t>Rückspiegel</a:t>
            </a:r>
            <a:r>
              <a:rPr lang="de-DE" sz="900"/>
              <a:t>, Klassisiches CRM, Zielgröße liegt in</a:t>
            </a:r>
            <a:r>
              <a:rPr lang="de-DE" sz="900" baseline="0"/>
              <a:t> Vergangenheit/Gegenwart</a:t>
            </a:r>
            <a:r>
              <a:rPr lang="de-DE" sz="900"/>
              <a:t>. Keine Perspektive</a:t>
            </a:r>
            <a:r>
              <a:rPr lang="de-DE" sz="900" baseline="0"/>
              <a:t> für </a:t>
            </a:r>
            <a:r>
              <a:rPr lang="de-DE" sz="900" b="1" baseline="0"/>
              <a:t>Automatisierung</a:t>
            </a:r>
            <a:r>
              <a:rPr lang="de-DE" sz="900" baseline="0"/>
              <a:t>, da nicht für die Zukunft abgeleitet, sondern der menschlichen Entscheidung zugeführt wird.</a:t>
            </a:r>
            <a:endParaRPr lang="de-DE" sz="900"/>
          </a:p>
          <a:p>
            <a:pPr marL="171450" indent="-171450">
              <a:buFont typeface="Arial" panose="020B0604020202020204" pitchFamily="34" charset="0"/>
              <a:buChar char="•"/>
            </a:pPr>
            <a:r>
              <a:rPr lang="de-DE" sz="900"/>
              <a:t>BA: Zielgröße liegt in</a:t>
            </a:r>
            <a:r>
              <a:rPr lang="de-DE" sz="900" baseline="0"/>
              <a:t> Zukunft.</a:t>
            </a:r>
          </a:p>
          <a:p>
            <a:pPr marL="171450" indent="-171450">
              <a:buFont typeface="Arial" panose="020B0604020202020204" pitchFamily="34" charset="0"/>
              <a:buChar char="•"/>
            </a:pPr>
            <a:r>
              <a:rPr lang="de-DE" sz="900" baseline="0"/>
              <a:t>BI + BA bassieren beide auf den gleichen historischen Daten.</a:t>
            </a:r>
            <a:endParaRPr lang="de-DE" sz="900" dirty="0"/>
          </a:p>
          <a:p>
            <a:endParaRPr lang="de-DE" dirty="0"/>
          </a:p>
          <a:p>
            <a:r>
              <a:rPr lang="de-DE" i="1"/>
              <a:t>OLAP</a:t>
            </a:r>
            <a:r>
              <a:rPr lang="de-DE" i="0" baseline="0"/>
              <a:t> </a:t>
            </a:r>
            <a:r>
              <a:rPr lang="de-DE" dirty="0"/>
              <a:t>Online Analytical Processing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Decision Support Systems (DSS), Executive Information</a:t>
            </a:r>
            <a:r>
              <a:rPr lang="en-US" baseline="0" dirty="0"/>
              <a:t> Systems (EIS), </a:t>
            </a:r>
            <a:r>
              <a:rPr lang="en-US" dirty="0"/>
              <a:t>Management Information</a:t>
            </a:r>
            <a:r>
              <a:rPr lang="en-US" baseline="0" dirty="0"/>
              <a:t> Systems (MIS</a:t>
            </a:r>
            <a:r>
              <a:rPr lang="en-US" baseline="0"/>
              <a:t>), CRM (Customer Releationship Management)</a:t>
            </a:r>
            <a:endParaRPr lang="de-DE" dirty="0"/>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57</a:t>
            </a:fld>
            <a:endParaRPr lang="de-DE"/>
          </a:p>
        </p:txBody>
      </p:sp>
    </p:spTree>
    <p:extLst>
      <p:ext uri="{BB962C8B-B14F-4D97-AF65-F5344CB8AC3E}">
        <p14:creationId xmlns:p14="http://schemas.microsoft.com/office/powerpoint/2010/main" val="1071964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Begriffe sind immer Endpunkte einer Definition. Wirklichkeit ist auch Schwarz und Weiß, meist aber Grau.</a:t>
            </a:r>
          </a:p>
          <a:p>
            <a:pPr marL="171450" indent="-171450">
              <a:buFont typeface="Arial" panose="020B0604020202020204" pitchFamily="34" charset="0"/>
              <a:buChar char="•"/>
            </a:pPr>
            <a:r>
              <a:rPr lang="de-DE" baseline="0"/>
              <a:t>Mechanistic </a:t>
            </a:r>
            <a:r>
              <a:rPr lang="de-DE" baseline="0" dirty="0" err="1"/>
              <a:t>learning</a:t>
            </a:r>
            <a:r>
              <a:rPr lang="de-DE" baseline="0" dirty="0"/>
              <a:t>: ideal bei wenigen Daten / wenigen Variablen / auch multivariat, einmal validiert und es läuft / meist kein nachlernen notwendig. Beispiel: Motorsteuerung. </a:t>
            </a:r>
            <a:r>
              <a:rPr lang="de-DE" dirty="0" err="1"/>
              <a:t>Operations</a:t>
            </a:r>
            <a:r>
              <a:rPr lang="de-DE" dirty="0"/>
              <a:t> Research Beispiel am Bau: Wieviel Arbeiter</a:t>
            </a:r>
            <a:r>
              <a:rPr lang="de-DE" baseline="0" dirty="0"/>
              <a:t> bei welcher Mauergröße und welchen Betonlieferungen.</a:t>
            </a:r>
          </a:p>
          <a:p>
            <a:pPr marL="171450" indent="-171450">
              <a:buFont typeface="Arial" panose="020B0604020202020204" pitchFamily="34" charset="0"/>
              <a:buChar cha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u="none"/>
              <a:t>Selbstüberwachtes Lernen </a:t>
            </a:r>
            <a:r>
              <a:rPr lang="de-DE"/>
              <a:t>(self supervised learning): trainiert eine komplexe Struktur, die durch Deep Neuronal Networks (DNN) auf weniger komplexe Strukturen übertragen werden können. Anwendungen sind Sprach-, Bilderkennung, Autonomes Fahren, Roboterchirugie, Kühlung von Rechenzentren. Auch GPT-3 der OpenAI, BERT von Google lernen selbstüberwacht. </a:t>
            </a:r>
          </a:p>
          <a:p>
            <a:pPr marL="171450" indent="-171450">
              <a:buFont typeface="Arial" panose="020B0604020202020204" pitchFamily="34" charset="0"/>
              <a:buChar char="•"/>
            </a:pPr>
            <a:r>
              <a:rPr lang="de-DE"/>
              <a:t>Self </a:t>
            </a:r>
            <a:r>
              <a:rPr lang="de-DE" dirty="0"/>
              <a:t>/ </a:t>
            </a:r>
            <a:r>
              <a:rPr lang="de-DE" dirty="0" err="1"/>
              <a:t>Semi</a:t>
            </a:r>
            <a:r>
              <a:rPr lang="de-DE" dirty="0"/>
              <a:t> </a:t>
            </a:r>
            <a:r>
              <a:rPr lang="de-DE" dirty="0" err="1"/>
              <a:t>supervised</a:t>
            </a:r>
            <a:r>
              <a:rPr lang="de-DE" dirty="0"/>
              <a:t> </a:t>
            </a:r>
            <a:r>
              <a:rPr lang="de-DE" dirty="0" err="1"/>
              <a:t>learning</a:t>
            </a:r>
            <a:r>
              <a:rPr lang="de-DE" dirty="0"/>
              <a:t> am Beispiel Google </a:t>
            </a:r>
            <a:r>
              <a:rPr lang="de-DE" dirty="0" err="1"/>
              <a:t>Photos</a:t>
            </a:r>
            <a:r>
              <a:rPr lang="de-DE" dirty="0"/>
              <a:t>, wenn wir Familienbilder</a:t>
            </a:r>
            <a:r>
              <a:rPr lang="de-DE" baseline="0" dirty="0"/>
              <a:t> hochladen. Google ML erkennt wiederkehrende Gesichter. Wir brauchen nur einmal den Namen (Label) eingeben. In Texten können einzelne Wörter entfernt werden und per ML kann dann das fehlende Wort gelernt werden.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Für </a:t>
            </a:r>
            <a:r>
              <a:rPr lang="de-DE" dirty="0"/>
              <a:t>Planung gibt es leistungsfähige</a:t>
            </a:r>
            <a:r>
              <a:rPr lang="de-DE" baseline="0" dirty="0"/>
              <a:t> Planungsalgorithmen. Beispiel A* für Autonavigation. de.wikipedia.org/</a:t>
            </a:r>
            <a:r>
              <a:rPr lang="de-DE" baseline="0" dirty="0" err="1"/>
              <a:t>wiki</a:t>
            </a:r>
            <a:r>
              <a:rPr lang="de-DE" baseline="0" dirty="0"/>
              <a:t>/A*-Algorithmus kein Grund für ML. Oder doch? Mein Navi soll bitte lernen, welche Strecken ich bevorzuge …</a:t>
            </a:r>
            <a:endParaRPr lang="de-DE" dirty="0"/>
          </a:p>
          <a:p>
            <a:pPr marL="171450" indent="-171450">
              <a:buFont typeface="Arial" panose="020B0604020202020204" pitchFamily="34" charset="0"/>
              <a:buChar char="•"/>
            </a:pPr>
            <a:endParaRPr lang="de-DE" baseline="0" dirty="0"/>
          </a:p>
          <a:p>
            <a:pPr marL="171450" indent="-171450">
              <a:buFont typeface="Arial" panose="020B0604020202020204" pitchFamily="34" charset="0"/>
              <a:buChar char="•"/>
            </a:pPr>
            <a:r>
              <a:rPr lang="en-US" sz="900" b="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Ganz </a:t>
            </a:r>
            <a:r>
              <a:rPr lang="en-US" sz="900" b="0" kern="1200" baseline="0" dirty="0" err="1">
                <a:solidFill>
                  <a:schemeClr val="tx1"/>
                </a:solidFill>
                <a:effectLst/>
                <a:latin typeface="Arial" panose="020B0604020202020204" pitchFamily="34" charset="0"/>
                <a:ea typeface="Cambria" panose="02040503050406030204" pitchFamily="18" charset="0"/>
                <a:cs typeface="Arial" panose="020B0604020202020204" pitchFamily="34" charset="0"/>
              </a:rPr>
              <a:t>vorne</a:t>
            </a:r>
            <a:r>
              <a:rPr lang="en-US" sz="900" b="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 </a:t>
            </a:r>
            <a:r>
              <a:rPr lang="en-US" sz="900" b="0" kern="1200" baseline="0" dirty="0" err="1">
                <a:solidFill>
                  <a:schemeClr val="tx1"/>
                </a:solidFill>
                <a:effectLst/>
                <a:latin typeface="Arial" panose="020B0604020202020204" pitchFamily="34" charset="0"/>
                <a:ea typeface="Cambria" panose="02040503050406030204" pitchFamily="18" charset="0"/>
                <a:cs typeface="Arial" panose="020B0604020202020204" pitchFamily="34" charset="0"/>
              </a:rPr>
              <a:t>bei</a:t>
            </a:r>
            <a:r>
              <a:rPr lang="en-US" sz="900" b="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 </a:t>
            </a:r>
            <a:r>
              <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Multitask Learning und not supervised learning </a:t>
            </a:r>
            <a:r>
              <a:rPr lang="en-US" sz="900" kern="1200" baseline="0" dirty="0" err="1">
                <a:solidFill>
                  <a:schemeClr val="tx1"/>
                </a:solidFill>
                <a:effectLst/>
                <a:latin typeface="Arial" panose="020B0604020202020204" pitchFamily="34" charset="0"/>
                <a:ea typeface="Cambria" panose="02040503050406030204" pitchFamily="18" charset="0"/>
                <a:cs typeface="Arial" panose="020B0604020202020204" pitchFamily="34" charset="0"/>
              </a:rPr>
              <a:t>sind</a:t>
            </a:r>
            <a:r>
              <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 die </a:t>
            </a:r>
            <a:r>
              <a:rPr lang="en-US" sz="900" b="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GPT G</a:t>
            </a:r>
            <a:r>
              <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enerative </a:t>
            </a:r>
            <a:r>
              <a:rPr lang="en-US" sz="900" b="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P</a:t>
            </a:r>
            <a:r>
              <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re-</a:t>
            </a:r>
            <a:r>
              <a:rPr lang="en-US" sz="900" b="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T</a:t>
            </a:r>
            <a:r>
              <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raining </a:t>
            </a:r>
            <a:r>
              <a:rPr lang="en-US" sz="900" kern="1200" baseline="0" dirty="0" err="1">
                <a:solidFill>
                  <a:schemeClr val="tx1"/>
                </a:solidFill>
                <a:effectLst/>
                <a:latin typeface="Arial" panose="020B0604020202020204" pitchFamily="34" charset="0"/>
                <a:ea typeface="Cambria" panose="02040503050406030204" pitchFamily="18" charset="0"/>
                <a:cs typeface="Arial" panose="020B0604020202020204" pitchFamily="34" charset="0"/>
              </a:rPr>
              <a:t>Modelle</a:t>
            </a:r>
            <a:r>
              <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 von OpenAI.org </a:t>
            </a:r>
            <a:endParaRPr lang="de-DE" baseline="0" dirty="0"/>
          </a:p>
          <a:p>
            <a:pPr marL="171450" indent="-171450">
              <a:buFont typeface="Arial" panose="020B0604020202020204" pitchFamily="34" charset="0"/>
              <a:buChar char="•"/>
            </a:pPr>
            <a:r>
              <a:rPr lang="de-DE" baseline="0" dirty="0"/>
              <a:t>Siehe auch bei Facebook: https://ai.facebook.com/blog/the-first-high-performance-self-supervised-algorithm-that-works-for-speech-vision-and-text/ </a:t>
            </a:r>
          </a:p>
          <a:p>
            <a:endParaRPr lang="de-DE" baseline="0" dirty="0"/>
          </a:p>
        </p:txBody>
      </p:sp>
      <p:sp>
        <p:nvSpPr>
          <p:cNvPr id="4" name="Foliennummernplatzhalter 3"/>
          <p:cNvSpPr>
            <a:spLocks noGrp="1"/>
          </p:cNvSpPr>
          <p:nvPr>
            <p:ph type="sldNum" sz="quarter" idx="10"/>
          </p:nvPr>
        </p:nvSpPr>
        <p:spPr/>
        <p:txBody>
          <a:bodyPr/>
          <a:lstStyle/>
          <a:p>
            <a:fld id="{C46A34EA-5938-436D-8788-E6E8D1FD0DF7}" type="slidenum">
              <a:rPr lang="de-DE" smtClean="0"/>
              <a:t>58</a:t>
            </a:fld>
            <a:endParaRPr lang="de-DE"/>
          </a:p>
        </p:txBody>
      </p:sp>
    </p:spTree>
    <p:extLst>
      <p:ext uri="{BB962C8B-B14F-4D97-AF65-F5344CB8AC3E}">
        <p14:creationId xmlns:p14="http://schemas.microsoft.com/office/powerpoint/2010/main" val="97804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Überwachtes Lernen wird als</a:t>
            </a:r>
            <a:r>
              <a:rPr lang="de-DE" baseline="0"/>
              <a:t> Goldstandard bezeichnet.</a:t>
            </a:r>
            <a:endParaRPr lang="de-DE"/>
          </a:p>
          <a:p>
            <a:pPr marL="171450" indent="-171450">
              <a:buFont typeface="Arial" panose="020B0604020202020204" pitchFamily="34" charset="0"/>
              <a:buChar char="•"/>
            </a:pPr>
            <a:r>
              <a:rPr lang="de-DE" b="0"/>
              <a:t>Kernunterschied</a:t>
            </a:r>
            <a:r>
              <a:rPr lang="de-DE" b="0" baseline="0"/>
              <a:t> </a:t>
            </a:r>
            <a:r>
              <a:rPr lang="de-DE" b="0" baseline="0" dirty="0"/>
              <a:t>sind im überwachten Lernen bekannte Zielgrößen (Annotationen, </a:t>
            </a:r>
            <a:r>
              <a:rPr lang="de-DE" b="0" baseline="0" dirty="0" err="1"/>
              <a:t>label</a:t>
            </a:r>
            <a:r>
              <a:rPr lang="de-DE" b="0" baseline="0" dirty="0"/>
              <a:t>) versus nicht annotierte (non </a:t>
            </a:r>
            <a:r>
              <a:rPr lang="de-DE" b="0" baseline="0" dirty="0" err="1"/>
              <a:t>labeled</a:t>
            </a:r>
            <a:r>
              <a:rPr lang="de-DE" b="0" baseline="0" dirty="0"/>
              <a:t>, nicht bekannte Zielgrößen) Daten im nicht überwachten Lernen.</a:t>
            </a:r>
            <a:endParaRPr lang="de-DE" b="0" dirty="0"/>
          </a:p>
          <a:p>
            <a:pPr marL="171450" indent="-171450">
              <a:buFont typeface="Arial" panose="020B0604020202020204" pitchFamily="34" charset="0"/>
              <a:buChar char="•"/>
            </a:pPr>
            <a:r>
              <a:rPr lang="de-DE" sz="900" b="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Deskriptive </a:t>
            </a:r>
            <a:r>
              <a:rPr lang="de-DE" sz="900" b="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Statistik beschreibt Muster in den Daten. Prädiktive Statistik macht Vorhersagen durch Klassifikationen oder Regression auf Grundlage trainierter Daten. </a:t>
            </a:r>
            <a:r>
              <a:rPr lang="de-DE" sz="900" b="0" kern="1200" baseline="0" dirty="0" err="1">
                <a:solidFill>
                  <a:schemeClr val="tx1"/>
                </a:solidFill>
                <a:effectLst/>
                <a:latin typeface="Arial" panose="020B0604020202020204" pitchFamily="34" charset="0"/>
                <a:ea typeface="Cambria" panose="02040503050406030204" pitchFamily="18" charset="0"/>
                <a:cs typeface="Arial" panose="020B0604020202020204" pitchFamily="34" charset="0"/>
              </a:rPr>
              <a:t>Präskiptiver</a:t>
            </a:r>
            <a:r>
              <a:rPr lang="de-DE" sz="900" b="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 Modus macht nicht nur Prognose, sondern gibt direkt Handlungsanweisungen oder macht es direkt. Siehe auch https://business.adobe.com/de/blog/basics/descriptive-predictive-prescriptive-analytics-explained</a:t>
            </a:r>
            <a:r>
              <a:rPr lang="de-DE" sz="900" b="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abgerufen 03.05.2023.</a:t>
            </a:r>
            <a:endParaRPr lang="de-DE" sz="900" b="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pPr marL="171450" indent="-171450">
              <a:buFont typeface="Arial" panose="020B0604020202020204" pitchFamily="34" charset="0"/>
              <a:buChar char="•"/>
            </a:pPr>
            <a:r>
              <a:rPr lang="de-DE" sz="900" b="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Regression </a:t>
            </a:r>
            <a:r>
              <a:rPr lang="de-DE" sz="900" b="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machen Vorhersagen eines kontinuierlichen Zahlenwertes. Klassifikationen sagen die Zugehörigkeit zu einer Klasse (einem diskreten Wert) </a:t>
            </a:r>
            <a:r>
              <a:rPr lang="de-DE" sz="900" b="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voraus. Regression ermittelt die best passende Hyperebene DURCH die Datenpunkte, binäre Klassifikation ermittelt die best passende Hyperebene zwischen den Datenpunkten der Klassen.</a:t>
            </a:r>
          </a:p>
          <a:p>
            <a:pPr marL="171450" indent="-171450">
              <a:buFont typeface="Arial" panose="020B0604020202020204" pitchFamily="34" charset="0"/>
              <a:buChar char="•"/>
            </a:pPr>
            <a:endParaRPr lang="de-DE" sz="900" b="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pPr marL="171450" indent="-171450">
              <a:buFont typeface="Arial" panose="020B0604020202020204" pitchFamily="34" charset="0"/>
              <a:buChar char="•"/>
            </a:pPr>
            <a:r>
              <a:rPr lang="de-DE" sz="900"/>
              <a:t>Beispiele prskriptiver (vorschreibender)</a:t>
            </a:r>
            <a:r>
              <a:rPr lang="de-DE" sz="900" baseline="0"/>
              <a:t> Statistik:</a:t>
            </a:r>
            <a:endParaRPr lang="de-DE" sz="900"/>
          </a:p>
          <a:p>
            <a:pPr marL="628650" lvl="1" indent="-171450">
              <a:buFont typeface="Arial" panose="020B0604020202020204" pitchFamily="34" charset="0"/>
              <a:buChar char="•"/>
            </a:pPr>
            <a:r>
              <a:rPr lang="de-DE" sz="900"/>
              <a:t>automatic incident response : Vorsage machen (predictive) und direkt steuern. Prozedural umgesetzt</a:t>
            </a:r>
          </a:p>
          <a:p>
            <a:pPr marL="628650" lvl="1" indent="-171450">
              <a:buFont typeface="Arial" panose="020B0604020202020204" pitchFamily="34" charset="0"/>
              <a:buChar char="•"/>
            </a:pPr>
            <a:r>
              <a:rPr lang="de-DE" sz="900"/>
              <a:t>Github Actions für Continuous Deployment, wo man mit einem make file den checkpoint übersetzt, lintet, testet, usw. </a:t>
            </a:r>
          </a:p>
          <a:p>
            <a:pPr marL="628650" lvl="1" indent="-171450">
              <a:buFont typeface="Arial" panose="020B0604020202020204" pitchFamily="34" charset="0"/>
              <a:buChar char="•"/>
            </a:pPr>
            <a:r>
              <a:rPr lang="de-DE" sz="900"/>
              <a:t>LLM mit Agenten, Tooling</a:t>
            </a:r>
            <a:endParaRPr lang="de-DE" sz="900" b="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endParaRPr lang="de-DE" dirty="0"/>
          </a:p>
          <a:p>
            <a:r>
              <a:rPr lang="de-DE"/>
              <a:t>Abbildung erweitert nach https</a:t>
            </a:r>
            <a:r>
              <a:rPr lang="de-DE" dirty="0"/>
              <a:t>://ai-monday.de/wp-content/uploads/2021/05/03.05.2021-AI-Monday-Leipzig_Elastic.pdf, abgerufen 14.03.2022.</a:t>
            </a:r>
          </a:p>
        </p:txBody>
      </p:sp>
      <p:sp>
        <p:nvSpPr>
          <p:cNvPr id="4" name="Foliennummernplatzhalter 3"/>
          <p:cNvSpPr>
            <a:spLocks noGrp="1"/>
          </p:cNvSpPr>
          <p:nvPr>
            <p:ph type="sldNum" sz="quarter" idx="10"/>
          </p:nvPr>
        </p:nvSpPr>
        <p:spPr/>
        <p:txBody>
          <a:bodyPr/>
          <a:lstStyle/>
          <a:p>
            <a:fld id="{C46A34EA-5938-436D-8788-E6E8D1FD0DF7}" type="slidenum">
              <a:rPr lang="de-DE" smtClean="0"/>
              <a:t>59</a:t>
            </a:fld>
            <a:endParaRPr lang="de-DE"/>
          </a:p>
        </p:txBody>
      </p:sp>
    </p:spTree>
    <p:extLst>
      <p:ext uri="{BB962C8B-B14F-4D97-AF65-F5344CB8AC3E}">
        <p14:creationId xmlns:p14="http://schemas.microsoft.com/office/powerpoint/2010/main" val="1367488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Warum DL abgetrennt? Weil erst seit 2016,</a:t>
            </a:r>
            <a:r>
              <a:rPr lang="de-DE" baseline="0"/>
              <a:t> ML seit ca 1650 und noch länger. Und weil .pptx sonst bei 500 MB knallt?</a:t>
            </a:r>
            <a:endParaRPr lang="de-DE"/>
          </a:p>
        </p:txBody>
      </p:sp>
      <p:sp>
        <p:nvSpPr>
          <p:cNvPr id="4" name="Foliennummernplatzhalter 3"/>
          <p:cNvSpPr>
            <a:spLocks noGrp="1"/>
          </p:cNvSpPr>
          <p:nvPr>
            <p:ph type="sldNum" sz="quarter" idx="5"/>
          </p:nvPr>
        </p:nvSpPr>
        <p:spPr/>
        <p:txBody>
          <a:bodyPr/>
          <a:lstStyle/>
          <a:p>
            <a:fld id="{C46A34EA-5938-436D-8788-E6E8D1FD0DF7}" type="slidenum">
              <a:rPr lang="de-DE" smtClean="0"/>
              <a:t>7</a:t>
            </a:fld>
            <a:endParaRPr lang="de-DE"/>
          </a:p>
        </p:txBody>
      </p:sp>
    </p:spTree>
    <p:extLst>
      <p:ext uri="{BB962C8B-B14F-4D97-AF65-F5344CB8AC3E}">
        <p14:creationId xmlns:p14="http://schemas.microsoft.com/office/powerpoint/2010/main" val="644342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r>
              <a:rPr lang="de-DE"/>
              <a:t>Abbildung erweitert nach Internationaler Controller Verein (2016) </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Business Analytics - Der Weg zur datengetriebenen Unternehmessteuerung, https://www.icv-controlling.com/fileadmin/Assets/Content/AK/Ideenwerkstatt/Dream_Car_Business_Analytics_DE.pdf, abgerufen 14.12.2023.</a:t>
            </a:r>
            <a:r>
              <a:rPr lang="de-DE"/>
              <a:t/>
            </a:r>
            <a:br>
              <a:rPr lang="de-DE"/>
            </a:b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60</a:t>
            </a:fld>
            <a:endParaRPr lang="de-DE"/>
          </a:p>
        </p:txBody>
      </p:sp>
    </p:spTree>
    <p:extLst>
      <p:ext uri="{BB962C8B-B14F-4D97-AF65-F5344CB8AC3E}">
        <p14:creationId xmlns:p14="http://schemas.microsoft.com/office/powerpoint/2010/main" val="3715168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Nur ein kleiner Anfang …</a:t>
            </a:r>
          </a:p>
          <a:p>
            <a:endParaRPr lang="de-DE"/>
          </a:p>
          <a:p>
            <a:r>
              <a:rPr lang="de-DE"/>
              <a:t>Datenkatalog, MDM</a:t>
            </a:r>
          </a:p>
          <a:p>
            <a:pPr marL="0" marR="0" indent="0" algn="l" defTabSz="914400" rtl="0" eaLnBrk="1" fontAlgn="auto" latinLnBrk="0" hangingPunct="1">
              <a:lnSpc>
                <a:spcPct val="100000"/>
              </a:lnSpc>
              <a:spcBef>
                <a:spcPts val="0"/>
              </a:spcBef>
              <a:spcAft>
                <a:spcPts val="0"/>
              </a:spcAft>
              <a:buClrTx/>
              <a:buSzTx/>
              <a:buFontTx/>
              <a:buNone/>
              <a:tabLst/>
              <a:defRPr/>
            </a:pPr>
            <a:r>
              <a:rPr lang="de-DE"/>
              <a:t>Informationsanforderungen an Daten siehe </a:t>
            </a:r>
            <a:r>
              <a:rPr lang="de-DE">
                <a:hlinkClick r:id="rId3"/>
              </a:rPr>
              <a:t>Datasheets for Datasets</a:t>
            </a:r>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61</a:t>
            </a:fld>
            <a:endParaRPr lang="de-DE"/>
          </a:p>
        </p:txBody>
      </p:sp>
    </p:spTree>
    <p:extLst>
      <p:ext uri="{BB962C8B-B14F-4D97-AF65-F5344CB8AC3E}">
        <p14:creationId xmlns:p14="http://schemas.microsoft.com/office/powerpoint/2010/main" val="538407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2813" y="744538"/>
            <a:ext cx="4962525" cy="3721100"/>
          </a:xfrm>
        </p:spPr>
      </p:sp>
      <p:sp>
        <p:nvSpPr>
          <p:cNvPr id="3" name="Notizenplatzhalter 2"/>
          <p:cNvSpPr>
            <a:spLocks noGrp="1"/>
          </p:cNvSpPr>
          <p:nvPr>
            <p:ph type="body" idx="1"/>
          </p:nvPr>
        </p:nvSpPr>
        <p:spPr/>
        <p:txBody>
          <a:bodyPr/>
          <a:lstStyle/>
          <a:p>
            <a:r>
              <a:rPr lang="de-DE" dirty="0"/>
              <a:t>Ab </a:t>
            </a:r>
            <a:r>
              <a:rPr lang="de-DE" dirty="0" err="1"/>
              <a:t>ca</a:t>
            </a:r>
            <a:r>
              <a:rPr lang="de-DE" dirty="0"/>
              <a:t> 1850 eingeführt für kostenlose Snacks in amerikanischen Saloons.</a:t>
            </a:r>
            <a:r>
              <a:rPr lang="de-DE" baseline="0" dirty="0"/>
              <a:t> Nach World War II in Bezug auf Einführung des Friedens. 1975 von Milton Friedmann (Nobelpreis 1976, einer der einflussreichsten Ökonomen des </a:t>
            </a:r>
            <a:r>
              <a:rPr lang="de-DE" baseline="0"/>
              <a:t>letzten Jahrhunderts) publiziert</a:t>
            </a:r>
            <a:r>
              <a:rPr lang="de-DE" baseline="0" dirty="0"/>
              <a:t>. </a:t>
            </a:r>
            <a:r>
              <a:rPr lang="de-DE" dirty="0"/>
              <a:t>Quelle https</a:t>
            </a:r>
            <a:r>
              <a:rPr lang="de-DE"/>
              <a:t>://www.phrases.org.uk/meanings/tanstaafl.html</a:t>
            </a:r>
          </a:p>
          <a:p>
            <a:endParaRPr lang="de-DE"/>
          </a:p>
          <a:p>
            <a:r>
              <a:rPr lang="de-DE"/>
              <a:t>Fermi Überlegung: Wenn ein binäres Klassifikationsmodell mit 100 Variablen mit 1 Million Datensätzen trainiert wird, dann gibt es 2^100</a:t>
            </a:r>
            <a:r>
              <a:rPr lang="de-DE" baseline="0"/>
              <a:t> – 10^6 unbekannte Daten im Möglichkeitsraumaller Variablen. Funktioniert ein Vorhersagemodell für all diese Daten?</a:t>
            </a:r>
            <a:endParaRPr lang="de-DE" dirty="0"/>
          </a:p>
          <a:p>
            <a:endParaRPr lang="de-DE" dirty="0"/>
          </a:p>
          <a:p>
            <a:r>
              <a:rPr lang="de-DE" dirty="0"/>
              <a:t>Siehe auch den </a:t>
            </a:r>
            <a:r>
              <a:rPr lang="de-DE" dirty="0" err="1"/>
              <a:t>Gödel‘scher</a:t>
            </a:r>
            <a:r>
              <a:rPr lang="de-DE" dirty="0"/>
              <a:t> Unvollständigkeitssatz, der nachweist, dass es in hinreichend starken Systemen, wie der Arithmetik, Aussagen geben muss, die man formal weder beweisen noch widerlegen kann. Umgangssprachlich Ausgangspunkt ist z.B. das </a:t>
            </a:r>
            <a:r>
              <a:rPr lang="de-DE" dirty="0" err="1"/>
              <a:t>Lügnerparadoxon</a:t>
            </a:r>
            <a:r>
              <a:rPr lang="de-DE" baseline="0" dirty="0"/>
              <a:t> „Ich lüge“. </a:t>
            </a:r>
            <a:r>
              <a:rPr lang="de-DE" dirty="0"/>
              <a:t>Siehe auch</a:t>
            </a:r>
            <a:r>
              <a:rPr lang="de-DE" baseline="0" dirty="0"/>
              <a:t> </a:t>
            </a:r>
            <a:r>
              <a:rPr lang="de-DE" dirty="0"/>
              <a:t>https://de.wikipedia.org/wiki/G%C3%B6delscher_Unvollst%C3%A4ndigkeitssatz</a:t>
            </a:r>
          </a:p>
          <a:p>
            <a:endParaRPr lang="de-DE"/>
          </a:p>
          <a:p>
            <a:r>
              <a:rPr lang="de-DE"/>
              <a:t>Mathematisch</a:t>
            </a:r>
            <a:r>
              <a:rPr lang="de-DE" baseline="0"/>
              <a:t> betrachtet auf https://en.wikipedia.org/wiki/No_free_lunch_theorem, abgerufen 09.11.2022.</a:t>
            </a:r>
            <a:endParaRPr lang="de-DE" dirty="0"/>
          </a:p>
          <a:p>
            <a:endParaRPr lang="de-DE" dirty="0"/>
          </a:p>
          <a:p>
            <a:r>
              <a:rPr lang="de-DE" dirty="0"/>
              <a:t>Abb. Aus Catherine Huang (2018) </a:t>
            </a:r>
            <a:r>
              <a:rPr lang="en-US" dirty="0"/>
              <a:t>A blog about lunch and Data Science — How there is no such a thing as free lunch, </a:t>
            </a:r>
            <a:r>
              <a:rPr lang="de-DE" dirty="0"/>
              <a:t>https://towardsdatascience.com/a-blog-about-lunch-and-data-science-how-there-is-no-such-a-thing-as-free-lunch-e46fd57c7f27, abgerufen </a:t>
            </a:r>
            <a:r>
              <a:rPr lang="de-DE"/>
              <a:t>01.10.2022.</a:t>
            </a:r>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en-US"/>
              <a:t>David H. Wolpert,</a:t>
            </a:r>
            <a:r>
              <a:rPr lang="en-US" baseline="0"/>
              <a:t> </a:t>
            </a:r>
            <a:r>
              <a:rPr lang="en-US"/>
              <a:t>William G. Macready (1997) No Free Lunch Theorems for Optimization, IEEE TRANSACTIONS ON EVOLUTIONARY COMPUTATION, VOL. 1, NO. 1, APRIL 1997, https://www.cs.ubc.ca/~hutter/earg/papers07/00585893.pdf</a:t>
            </a:r>
            <a:r>
              <a:rPr lang="de-DE"/>
              <a:t>, abgerufen 01.10.2022.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62</a:t>
            </a:fld>
            <a:endParaRPr lang="de-DE"/>
          </a:p>
        </p:txBody>
      </p:sp>
    </p:spTree>
    <p:extLst>
      <p:ext uri="{BB962C8B-B14F-4D97-AF65-F5344CB8AC3E}">
        <p14:creationId xmlns:p14="http://schemas.microsoft.com/office/powerpoint/2010/main" val="80244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NACH EINTAGEN DER TEILNEHMER ANS ENDE KOPIEREN!</a:t>
            </a:r>
          </a:p>
          <a:p>
            <a:endParaRPr lang="de-DE"/>
          </a:p>
          <a:p>
            <a:endParaRPr lang="de-DE"/>
          </a:p>
        </p:txBody>
      </p:sp>
      <p:sp>
        <p:nvSpPr>
          <p:cNvPr id="4" name="Foliennummernplatzhalter 3"/>
          <p:cNvSpPr>
            <a:spLocks noGrp="1"/>
          </p:cNvSpPr>
          <p:nvPr>
            <p:ph type="sldNum" sz="quarter" idx="5"/>
          </p:nvPr>
        </p:nvSpPr>
        <p:spPr/>
        <p:txBody>
          <a:bodyPr/>
          <a:lstStyle/>
          <a:p>
            <a:fld id="{C46A34EA-5938-436D-8788-E6E8D1FD0DF7}" type="slidenum">
              <a:rPr lang="de-DE" smtClean="0"/>
              <a:t>63</a:t>
            </a:fld>
            <a:endParaRPr lang="de-DE"/>
          </a:p>
        </p:txBody>
      </p:sp>
    </p:spTree>
    <p:extLst>
      <p:ext uri="{BB962C8B-B14F-4D97-AF65-F5344CB8AC3E}">
        <p14:creationId xmlns:p14="http://schemas.microsoft.com/office/powerpoint/2010/main" val="4179982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Auf den SchulungsPCs / VMs ist der Link auf dem Desktop.</a:t>
            </a:r>
          </a:p>
          <a:p>
            <a:endParaRPr lang="de-DE"/>
          </a:p>
          <a:p>
            <a:r>
              <a:rPr lang="de-DE"/>
              <a:t>Abbildung von der gfu.net Webseite.</a:t>
            </a:r>
          </a:p>
        </p:txBody>
      </p:sp>
      <p:sp>
        <p:nvSpPr>
          <p:cNvPr id="4" name="Foliennummernplatzhalter 3"/>
          <p:cNvSpPr>
            <a:spLocks noGrp="1"/>
          </p:cNvSpPr>
          <p:nvPr>
            <p:ph type="sldNum" sz="quarter" idx="5"/>
          </p:nvPr>
        </p:nvSpPr>
        <p:spPr/>
        <p:txBody>
          <a:bodyPr/>
          <a:lstStyle/>
          <a:p>
            <a:fld id="{C46A34EA-5938-436D-8788-E6E8D1FD0DF7}" type="slidenum">
              <a:rPr lang="de-DE" smtClean="0"/>
              <a:t>64</a:t>
            </a:fld>
            <a:endParaRPr lang="de-DE"/>
          </a:p>
        </p:txBody>
      </p:sp>
    </p:spTree>
    <p:extLst>
      <p:ext uri="{BB962C8B-B14F-4D97-AF65-F5344CB8AC3E}">
        <p14:creationId xmlns:p14="http://schemas.microsoft.com/office/powerpoint/2010/main" val="1299421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8</a:t>
            </a:fld>
            <a:endParaRPr lang="de-DE"/>
          </a:p>
        </p:txBody>
      </p:sp>
    </p:spTree>
    <p:extLst>
      <p:ext uri="{BB962C8B-B14F-4D97-AF65-F5344CB8AC3E}">
        <p14:creationId xmlns:p14="http://schemas.microsoft.com/office/powerpoint/2010/main" val="3109318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ITIL, ITSM seit 1990 (Besuch von ersten Meetings in London).</a:t>
            </a:r>
          </a:p>
        </p:txBody>
      </p:sp>
      <p:sp>
        <p:nvSpPr>
          <p:cNvPr id="4" name="Foliennummernplatzhalter 3"/>
          <p:cNvSpPr>
            <a:spLocks noGrp="1"/>
          </p:cNvSpPr>
          <p:nvPr>
            <p:ph type="sldNum" sz="quarter" idx="5"/>
          </p:nvPr>
        </p:nvSpPr>
        <p:spPr/>
        <p:txBody>
          <a:bodyPr/>
          <a:lstStyle/>
          <a:p>
            <a:fld id="{C46A34EA-5938-436D-8788-E6E8D1FD0DF7}" type="slidenum">
              <a:rPr lang="de-DE" smtClean="0"/>
              <a:t>9</a:t>
            </a:fld>
            <a:endParaRPr lang="de-DE"/>
          </a:p>
        </p:txBody>
      </p:sp>
    </p:spTree>
    <p:extLst>
      <p:ext uri="{BB962C8B-B14F-4D97-AF65-F5344CB8AC3E}">
        <p14:creationId xmlns:p14="http://schemas.microsoft.com/office/powerpoint/2010/main" val="644342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Analytische vs heuristische vs frequentistische (auszählen und Wahrscheinlichkeiten bilden) Lösungen</a:t>
            </a:r>
          </a:p>
          <a:p>
            <a:pPr marL="171450" indent="-171450">
              <a:buFont typeface="Arial" panose="020B0604020202020204" pitchFamily="34" charset="0"/>
              <a:buChar char="•"/>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Die lineare Transportgleichung beschreibt die Bewegung einer Welle oder eines Signals mit konstanter Geschwindigkeit c</a:t>
            </a:r>
            <a:r>
              <a:rPr lang="de-DE" sz="900" b="0" i="1"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10</a:t>
            </a:fld>
            <a:endParaRPr lang="de-DE"/>
          </a:p>
        </p:txBody>
      </p:sp>
    </p:spTree>
    <p:extLst>
      <p:ext uri="{BB962C8B-B14F-4D97-AF65-F5344CB8AC3E}">
        <p14:creationId xmlns:p14="http://schemas.microsoft.com/office/powerpoint/2010/main" val="3235372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NACH EINTAGEN DER TEILNEHMER ANS ENDE KOPIEREN!</a:t>
            </a:r>
          </a:p>
          <a:p>
            <a:endParaRPr lang="de-DE"/>
          </a:p>
          <a:p>
            <a:endParaRPr lang="de-DE"/>
          </a:p>
        </p:txBody>
      </p:sp>
      <p:sp>
        <p:nvSpPr>
          <p:cNvPr id="4" name="Foliennummernplatzhalter 3"/>
          <p:cNvSpPr>
            <a:spLocks noGrp="1"/>
          </p:cNvSpPr>
          <p:nvPr>
            <p:ph type="sldNum" sz="quarter" idx="5"/>
          </p:nvPr>
        </p:nvSpPr>
        <p:spPr/>
        <p:txBody>
          <a:bodyPr/>
          <a:lstStyle/>
          <a:p>
            <a:fld id="{C46A34EA-5938-436D-8788-E6E8D1FD0DF7}" type="slidenum">
              <a:rPr lang="de-DE" smtClean="0"/>
              <a:t>14</a:t>
            </a:fld>
            <a:endParaRPr lang="de-DE"/>
          </a:p>
        </p:txBody>
      </p:sp>
    </p:spTree>
    <p:extLst>
      <p:ext uri="{BB962C8B-B14F-4D97-AF65-F5344CB8AC3E}">
        <p14:creationId xmlns:p14="http://schemas.microsoft.com/office/powerpoint/2010/main" val="4179982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Hacking </a:t>
            </a:r>
            <a:r>
              <a:rPr lang="de-DE" dirty="0"/>
              <a:t>Skills oder Computer Science?</a:t>
            </a:r>
          </a:p>
          <a:p>
            <a:pPr marL="171450" indent="-171450">
              <a:buFont typeface="Arial" panose="020B0604020202020204" pitchFamily="34" charset="0"/>
              <a:buChar char="•"/>
            </a:pPr>
            <a:r>
              <a:rPr lang="de-DE"/>
              <a:t>Domain </a:t>
            </a:r>
            <a:r>
              <a:rPr lang="de-DE" dirty="0"/>
              <a:t>Science = Domänenwissen </a:t>
            </a:r>
            <a:r>
              <a:rPr lang="de-DE"/>
              <a:t>= Fachwissen</a:t>
            </a:r>
          </a:p>
          <a:p>
            <a:pPr marL="171450" indent="-171450">
              <a:buFont typeface="Arial" panose="020B0604020202020204" pitchFamily="34" charset="0"/>
              <a:buChar char="•"/>
            </a:pPr>
            <a:r>
              <a:rPr lang="de-DE"/>
              <a:t>Danger Zone? Oder besser Data Support? Oder einfach Software Development? Gefahr besteht wenn statistische Grundlagen</a:t>
            </a:r>
            <a:r>
              <a:rPr lang="de-DE" baseline="0"/>
              <a:t> und </a:t>
            </a:r>
            <a:r>
              <a:rPr lang="de-DE"/>
              <a:t>Voraussetzungen der fachlichen Aufgaben nicht beachtet werden. </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a:t>
            </a:r>
            <a:r>
              <a:rPr lang="de-DE" baseline="0"/>
              <a:t> rechts  nach </a:t>
            </a:r>
            <a:r>
              <a:rPr lang="en-US"/>
              <a:t>"The </a:t>
            </a:r>
            <a:r>
              <a:rPr lang="en-US" dirty="0"/>
              <a:t>Data Science Venn Diagram“ von Drew Conway (2010),</a:t>
            </a:r>
            <a:r>
              <a:rPr lang="en-US" baseline="0" dirty="0"/>
              <a:t> http://drewconway.com/zia/2013/3/26/the-data-science-venn-diagram, </a:t>
            </a:r>
            <a:r>
              <a:rPr lang="en-US" baseline="0" dirty="0" err="1"/>
              <a:t>abgerufen</a:t>
            </a:r>
            <a:r>
              <a:rPr lang="en-US" baseline="0" dirty="0"/>
              <a:t> </a:t>
            </a:r>
            <a:r>
              <a:rPr lang="de-DE"/>
              <a:t>25.04.2022.</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15</a:t>
            </a:fld>
            <a:endParaRPr lang="de-DE"/>
          </a:p>
        </p:txBody>
      </p:sp>
    </p:spTree>
    <p:extLst>
      <p:ext uri="{BB962C8B-B14F-4D97-AF65-F5344CB8AC3E}">
        <p14:creationId xmlns:p14="http://schemas.microsoft.com/office/powerpoint/2010/main" val="220505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Copyright siehe Geron (2023) Verwenden von Codebeispielen. Es werden nur geringe Mengen von Code übernommen. Unter Nennung des Autors.</a:t>
            </a:r>
          </a:p>
        </p:txBody>
      </p:sp>
      <p:sp>
        <p:nvSpPr>
          <p:cNvPr id="4" name="Foliennummernplatzhalter 3"/>
          <p:cNvSpPr>
            <a:spLocks noGrp="1"/>
          </p:cNvSpPr>
          <p:nvPr>
            <p:ph type="sldNum" sz="quarter" idx="10"/>
          </p:nvPr>
        </p:nvSpPr>
        <p:spPr/>
        <p:txBody>
          <a:bodyPr/>
          <a:lstStyle/>
          <a:p>
            <a:fld id="{C46A34EA-5938-436D-8788-E6E8D1FD0DF7}" type="slidenum">
              <a:rPr lang="de-DE" smtClean="0"/>
              <a:t>16</a:t>
            </a:fld>
            <a:endParaRPr lang="de-DE"/>
          </a:p>
        </p:txBody>
      </p:sp>
    </p:spTree>
    <p:extLst>
      <p:ext uri="{BB962C8B-B14F-4D97-AF65-F5344CB8AC3E}">
        <p14:creationId xmlns:p14="http://schemas.microsoft.com/office/powerpoint/2010/main" val="352922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Leer">
    <p:spTree>
      <p:nvGrpSpPr>
        <p:cNvPr id="1" name=""/>
        <p:cNvGrpSpPr/>
        <p:nvPr/>
      </p:nvGrpSpPr>
      <p:grpSpPr>
        <a:xfrm>
          <a:off x="0" y="0"/>
          <a:ext cx="0" cy="0"/>
          <a:chOff x="0" y="0"/>
          <a:chExt cx="0" cy="0"/>
        </a:xfrm>
      </p:grpSpPr>
      <p:sp>
        <p:nvSpPr>
          <p:cNvPr id="19"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
        <p:nvSpPr>
          <p:cNvPr id="3" name="Textplatzhalter 2"/>
          <p:cNvSpPr>
            <a:spLocks noGrp="1"/>
          </p:cNvSpPr>
          <p:nvPr>
            <p:ph type="body" sz="quarter" idx="11"/>
          </p:nvPr>
        </p:nvSpPr>
        <p:spPr>
          <a:xfrm>
            <a:off x="360363" y="792163"/>
            <a:ext cx="10729912" cy="5327650"/>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576072" indent="0">
              <a:buNone/>
              <a:defRPr sz="1600">
                <a:latin typeface="Arial" panose="020B0604020202020204" pitchFamily="34" charset="0"/>
                <a:cs typeface="Arial" panose="020B0604020202020204" pitchFamily="34" charset="0"/>
              </a:defRPr>
            </a:lvl2pPr>
            <a:lvl3pPr marL="1152144" indent="0">
              <a:buNone/>
              <a:defRPr sz="1600">
                <a:latin typeface="Arial" panose="020B0604020202020204" pitchFamily="34" charset="0"/>
                <a:cs typeface="Arial" panose="020B0604020202020204" pitchFamily="34" charset="0"/>
              </a:defRPr>
            </a:lvl3pPr>
            <a:lvl4pPr marL="1728216" indent="0">
              <a:buNone/>
              <a:defRPr sz="1600">
                <a:latin typeface="Arial" panose="020B0604020202020204" pitchFamily="34" charset="0"/>
                <a:cs typeface="Arial" panose="020B0604020202020204" pitchFamily="34" charset="0"/>
              </a:defRPr>
            </a:lvl4pPr>
            <a:lvl5pPr marL="2304288" indent="0">
              <a:buNone/>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62688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allstudie">
    <p:bg>
      <p:bgPr>
        <a:solidFill>
          <a:srgbClr val="00B0F0">
            <a:alpha val="24000"/>
          </a:srgbClr>
        </a:solidFill>
        <a:effectLst/>
      </p:bgPr>
    </p:bg>
    <p:spTree>
      <p:nvGrpSpPr>
        <p:cNvPr id="1" name=""/>
        <p:cNvGrpSpPr/>
        <p:nvPr/>
      </p:nvGrpSpPr>
      <p:grpSpPr>
        <a:xfrm>
          <a:off x="0" y="0"/>
          <a:ext cx="0" cy="0"/>
          <a:chOff x="0" y="0"/>
          <a:chExt cx="0" cy="0"/>
        </a:xfrm>
      </p:grpSpPr>
      <p:sp>
        <p:nvSpPr>
          <p:cNvPr id="3"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
        <p:nvSpPr>
          <p:cNvPr id="6" name="Textplatzhalter 5"/>
          <p:cNvSpPr>
            <a:spLocks noGrp="1"/>
          </p:cNvSpPr>
          <p:nvPr>
            <p:ph type="body" sz="quarter" idx="11"/>
          </p:nvPr>
        </p:nvSpPr>
        <p:spPr>
          <a:xfrm>
            <a:off x="360363" y="647700"/>
            <a:ext cx="10801350" cy="5472113"/>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576072" indent="0">
              <a:buNone/>
              <a:defRPr sz="1600">
                <a:latin typeface="Arial" panose="020B0604020202020204" pitchFamily="34" charset="0"/>
                <a:cs typeface="Arial" panose="020B0604020202020204" pitchFamily="34" charset="0"/>
              </a:defRPr>
            </a:lvl2pPr>
            <a:lvl3pPr marL="1152144" indent="0">
              <a:buNone/>
              <a:defRPr sz="1600">
                <a:latin typeface="Arial" panose="020B0604020202020204" pitchFamily="34" charset="0"/>
                <a:cs typeface="Arial" panose="020B0604020202020204" pitchFamily="34" charset="0"/>
              </a:defRPr>
            </a:lvl3pPr>
            <a:lvl4pPr marL="1728216" indent="0">
              <a:buNone/>
              <a:defRPr sz="1600">
                <a:latin typeface="Arial" panose="020B0604020202020204" pitchFamily="34" charset="0"/>
                <a:cs typeface="Arial" panose="020B0604020202020204" pitchFamily="34" charset="0"/>
              </a:defRPr>
            </a:lvl4pPr>
            <a:lvl5pPr marL="2304288" indent="0">
              <a:buNone/>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32771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extbox">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288429" y="791815"/>
            <a:ext cx="10945216" cy="5112568"/>
          </a:xfrm>
          <a:prstGeom prst="rect">
            <a:avLst/>
          </a:prstGeom>
          <a:ln>
            <a:solidFill>
              <a:schemeClr val="tx1"/>
            </a:solidFill>
          </a:ln>
        </p:spPr>
        <p:txBody>
          <a:bodyPr lIns="115214" tIns="57607" rIns="115214" bIns="57607"/>
          <a:lstStyle>
            <a:lvl1pPr marL="0" indent="0" algn="l">
              <a:buNone/>
              <a:defRPr sz="1600" baseline="0">
                <a:solidFill>
                  <a:schemeClr val="tx1"/>
                </a:solidFill>
                <a:latin typeface="Arial" panose="020B0604020202020204" pitchFamily="34" charset="0"/>
                <a:cs typeface="Arial" panose="020B0604020202020204" pitchFamily="34" charset="0"/>
              </a:defRPr>
            </a:lvl1pPr>
            <a:lvl2pPr marL="576072" indent="0" algn="ctr">
              <a:buNone/>
              <a:defRPr>
                <a:solidFill>
                  <a:schemeClr val="tx1">
                    <a:tint val="75000"/>
                  </a:schemeClr>
                </a:solidFill>
              </a:defRPr>
            </a:lvl2pPr>
            <a:lvl3pPr marL="1152144" indent="0" algn="ctr">
              <a:buNone/>
              <a:defRPr>
                <a:solidFill>
                  <a:schemeClr val="tx1">
                    <a:tint val="75000"/>
                  </a:schemeClr>
                </a:solidFill>
              </a:defRPr>
            </a:lvl3pPr>
            <a:lvl4pPr marL="1728216" indent="0" algn="ctr">
              <a:buNone/>
              <a:defRPr>
                <a:solidFill>
                  <a:schemeClr val="tx1">
                    <a:tint val="75000"/>
                  </a:schemeClr>
                </a:solidFill>
              </a:defRPr>
            </a:lvl4pPr>
            <a:lvl5pPr marL="2304288" indent="0" algn="ctr">
              <a:buNone/>
              <a:defRPr>
                <a:solidFill>
                  <a:schemeClr val="tx1">
                    <a:tint val="75000"/>
                  </a:schemeClr>
                </a:solidFill>
              </a:defRPr>
            </a:lvl5pPr>
            <a:lvl6pPr marL="2880360" indent="0" algn="ctr">
              <a:buNone/>
              <a:defRPr>
                <a:solidFill>
                  <a:schemeClr val="tx1">
                    <a:tint val="75000"/>
                  </a:schemeClr>
                </a:solidFill>
              </a:defRPr>
            </a:lvl6pPr>
            <a:lvl7pPr marL="3456432" indent="0" algn="ctr">
              <a:buNone/>
              <a:defRPr>
                <a:solidFill>
                  <a:schemeClr val="tx1">
                    <a:tint val="75000"/>
                  </a:schemeClr>
                </a:solidFill>
              </a:defRPr>
            </a:lvl7pPr>
            <a:lvl8pPr marL="4032504" indent="0" algn="ctr">
              <a:buNone/>
              <a:defRPr>
                <a:solidFill>
                  <a:schemeClr val="tx1">
                    <a:tint val="75000"/>
                  </a:schemeClr>
                </a:solidFill>
              </a:defRPr>
            </a:lvl8pPr>
            <a:lvl9pPr marL="4608576" indent="0" algn="ctr">
              <a:buNone/>
              <a:defRPr>
                <a:solidFill>
                  <a:schemeClr val="tx1">
                    <a:tint val="75000"/>
                  </a:schemeClr>
                </a:solidFill>
              </a:defRPr>
            </a:lvl9pPr>
          </a:lstStyle>
          <a:p>
            <a:r>
              <a:rPr lang="de-DE" dirty="0"/>
              <a:t>Formatvorlage des Untertitelmasters durch Klicken bearbeiten</a:t>
            </a:r>
          </a:p>
        </p:txBody>
      </p:sp>
      <p:sp>
        <p:nvSpPr>
          <p:cNvPr id="7"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Tree>
    <p:extLst>
      <p:ext uri="{BB962C8B-B14F-4D97-AF65-F5344CB8AC3E}">
        <p14:creationId xmlns:p14="http://schemas.microsoft.com/office/powerpoint/2010/main" val="20627645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feld 7"/>
          <p:cNvSpPr txBox="1"/>
          <p:nvPr/>
        </p:nvSpPr>
        <p:spPr>
          <a:xfrm>
            <a:off x="8920181" y="6145996"/>
            <a:ext cx="2304256" cy="285616"/>
          </a:xfrm>
          <a:prstGeom prst="rect">
            <a:avLst/>
          </a:prstGeom>
          <a:noFill/>
        </p:spPr>
        <p:txBody>
          <a:bodyPr wrap="square" lIns="115214" tIns="57607" rIns="115214" bIns="57607" rtlCol="0">
            <a:spAutoFit/>
          </a:bodyPr>
          <a:lstStyle/>
          <a:p>
            <a:pPr algn="r"/>
            <a:r>
              <a:rPr lang="de-DE" sz="1100"/>
              <a:t>Seminar MLDL</a:t>
            </a:r>
            <a:endParaRPr lang="de-DE" sz="1100" dirty="0"/>
          </a:p>
        </p:txBody>
      </p:sp>
      <p:sp>
        <p:nvSpPr>
          <p:cNvPr id="9" name="Textfeld 8"/>
          <p:cNvSpPr txBox="1"/>
          <p:nvPr/>
        </p:nvSpPr>
        <p:spPr>
          <a:xfrm>
            <a:off x="226198" y="6145996"/>
            <a:ext cx="5897780" cy="290820"/>
          </a:xfrm>
          <a:prstGeom prst="rect">
            <a:avLst/>
          </a:prstGeom>
          <a:noFill/>
        </p:spPr>
        <p:txBody>
          <a:bodyPr wrap="square" lIns="115214" tIns="57607" rIns="115214" bIns="57607" rtlCol="0">
            <a:spAutoFit/>
          </a:bodyPr>
          <a:lstStyle/>
          <a:p>
            <a:fld id="{0E2C8BD4-9C0E-4FDD-8B53-3188E0F9B571}" type="slidenum">
              <a:rPr lang="de-DE" sz="1100" smtClean="0"/>
              <a:t>‹Nr.›</a:t>
            </a:fld>
            <a:endParaRPr lang="de-DE" sz="1100" dirty="0"/>
          </a:p>
        </p:txBody>
      </p:sp>
      <p:cxnSp>
        <p:nvCxnSpPr>
          <p:cNvPr id="10" name="Gerade Verbindung 9"/>
          <p:cNvCxnSpPr/>
          <p:nvPr/>
        </p:nvCxnSpPr>
        <p:spPr>
          <a:xfrm>
            <a:off x="316933" y="586493"/>
            <a:ext cx="108882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p:cNvSpPr txBox="1"/>
          <p:nvPr userDrawn="1"/>
        </p:nvSpPr>
        <p:spPr>
          <a:xfrm rot="16200000">
            <a:off x="-814518" y="5184523"/>
            <a:ext cx="1906035" cy="276999"/>
          </a:xfrm>
          <a:prstGeom prst="rect">
            <a:avLst/>
          </a:prstGeom>
          <a:noFill/>
        </p:spPr>
        <p:txBody>
          <a:bodyPr wrap="none" rtlCol="0">
            <a:spAutoFit/>
          </a:bodyPr>
          <a:lstStyle/>
          <a:p>
            <a:r>
              <a:rPr lang="de-DE" sz="1200" b="0">
                <a:latin typeface="Calibri" panose="020F0502020204030204" pitchFamily="34" charset="0"/>
                <a:cs typeface="Calibri" panose="020F0502020204030204" pitchFamily="34" charset="0"/>
              </a:rPr>
              <a:t>2025 Willi Hahn, MIT Lizenz</a:t>
            </a:r>
            <a:endParaRPr lang="de-DE" sz="12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142348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Lst>
  <p:txStyles>
    <p:titleStyle>
      <a:lvl1pPr algn="ctr" defTabSz="1152144" rtl="0" eaLnBrk="1" latinLnBrk="0" hangingPunct="1">
        <a:spcBef>
          <a:spcPct val="0"/>
        </a:spcBef>
        <a:buNone/>
        <a:defRPr sz="5500" kern="1200">
          <a:solidFill>
            <a:schemeClr val="tx1"/>
          </a:solidFill>
          <a:latin typeface="+mj-lt"/>
          <a:ea typeface="+mj-ea"/>
          <a:cs typeface="+mj-cs"/>
        </a:defRPr>
      </a:lvl1pPr>
    </p:titleStyle>
    <p:bodyStyle>
      <a:lvl1pPr marL="432054" indent="-432054" algn="l" defTabSz="1152144"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6117" indent="-360045" algn="l" defTabSz="1152144"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036" algn="l" defTabSz="1152144"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25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324"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de-DE"/>
      </a:defPPr>
      <a:lvl1pPr marL="0" algn="l" defTabSz="1152144" rtl="0" eaLnBrk="1" latinLnBrk="0" hangingPunct="1">
        <a:defRPr sz="2300" kern="1200">
          <a:solidFill>
            <a:schemeClr val="tx1"/>
          </a:solidFill>
          <a:latin typeface="+mn-lt"/>
          <a:ea typeface="+mn-ea"/>
          <a:cs typeface="+mn-cs"/>
        </a:defRPr>
      </a:lvl1pPr>
      <a:lvl2pPr marL="576072" algn="l" defTabSz="1152144" rtl="0" eaLnBrk="1" latinLnBrk="0" hangingPunct="1">
        <a:defRPr sz="2300" kern="1200">
          <a:solidFill>
            <a:schemeClr val="tx1"/>
          </a:solidFill>
          <a:latin typeface="+mn-lt"/>
          <a:ea typeface="+mn-ea"/>
          <a:cs typeface="+mn-cs"/>
        </a:defRPr>
      </a:lvl2pPr>
      <a:lvl3pPr marL="1152144" algn="l" defTabSz="1152144" rtl="0" eaLnBrk="1" latinLnBrk="0" hangingPunct="1">
        <a:defRPr sz="2300" kern="1200">
          <a:solidFill>
            <a:schemeClr val="tx1"/>
          </a:solidFill>
          <a:latin typeface="+mn-lt"/>
          <a:ea typeface="+mn-ea"/>
          <a:cs typeface="+mn-cs"/>
        </a:defRPr>
      </a:lvl3pPr>
      <a:lvl4pPr marL="1728216" algn="l" defTabSz="1152144" rtl="0" eaLnBrk="1" latinLnBrk="0" hangingPunct="1">
        <a:defRPr sz="2300" kern="1200">
          <a:solidFill>
            <a:schemeClr val="tx1"/>
          </a:solidFill>
          <a:latin typeface="+mn-lt"/>
          <a:ea typeface="+mn-ea"/>
          <a:cs typeface="+mn-cs"/>
        </a:defRPr>
      </a:lvl4pPr>
      <a:lvl5pPr marL="2304288" algn="l" defTabSz="1152144" rtl="0" eaLnBrk="1" latinLnBrk="0" hangingPunct="1">
        <a:defRPr sz="2300" kern="1200">
          <a:solidFill>
            <a:schemeClr val="tx1"/>
          </a:solidFill>
          <a:latin typeface="+mn-lt"/>
          <a:ea typeface="+mn-ea"/>
          <a:cs typeface="+mn-cs"/>
        </a:defRPr>
      </a:lvl5pPr>
      <a:lvl6pPr marL="2880360" algn="l" defTabSz="1152144" rtl="0" eaLnBrk="1" latinLnBrk="0" hangingPunct="1">
        <a:defRPr sz="2300" kern="1200">
          <a:solidFill>
            <a:schemeClr val="tx1"/>
          </a:solidFill>
          <a:latin typeface="+mn-lt"/>
          <a:ea typeface="+mn-ea"/>
          <a:cs typeface="+mn-cs"/>
        </a:defRPr>
      </a:lvl6pPr>
      <a:lvl7pPr marL="3456432" algn="l" defTabSz="1152144" rtl="0" eaLnBrk="1" latinLnBrk="0" hangingPunct="1">
        <a:defRPr sz="2300" kern="1200">
          <a:solidFill>
            <a:schemeClr val="tx1"/>
          </a:solidFill>
          <a:latin typeface="+mn-lt"/>
          <a:ea typeface="+mn-ea"/>
          <a:cs typeface="+mn-cs"/>
        </a:defRPr>
      </a:lvl7pPr>
      <a:lvl8pPr marL="4032504" algn="l" defTabSz="1152144" rtl="0" eaLnBrk="1" latinLnBrk="0" hangingPunct="1">
        <a:defRPr sz="2300" kern="1200">
          <a:solidFill>
            <a:schemeClr val="tx1"/>
          </a:solidFill>
          <a:latin typeface="+mn-lt"/>
          <a:ea typeface="+mn-ea"/>
          <a:cs typeface="+mn-cs"/>
        </a:defRPr>
      </a:lvl8pPr>
      <a:lvl9pPr marL="4608576" algn="l" defTabSz="1152144"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hyperlink" Target="https://chatgpt.com/" TargetMode="External"/><Relationship Id="rId13" Type="http://schemas.openxmlformats.org/officeDocument/2006/relationships/hyperlink" Target="https://www.kaggle.com/" TargetMode="External"/><Relationship Id="rId18" Type="http://schemas.openxmlformats.org/officeDocument/2006/relationships/hyperlink" Target="https://pandas.pydata.org/" TargetMode="External"/><Relationship Id="rId26" Type="http://schemas.openxmlformats.org/officeDocument/2006/relationships/hyperlink" Target="https://pycaret.org/" TargetMode="External"/><Relationship Id="rId3" Type="http://schemas.openxmlformats.org/officeDocument/2006/relationships/hyperlink" Target="https://copilot.microsoft.com/" TargetMode="External"/><Relationship Id="rId21" Type="http://schemas.openxmlformats.org/officeDocument/2006/relationships/hyperlink" Target="https://bokeh.org/" TargetMode="External"/><Relationship Id="rId34" Type="http://schemas.openxmlformats.org/officeDocument/2006/relationships/hyperlink" Target="https://flux1.ai/de" TargetMode="External"/><Relationship Id="rId7" Type="http://schemas.openxmlformats.org/officeDocument/2006/relationships/hyperlink" Target="https://mistral-ai.chat/" TargetMode="External"/><Relationship Id="rId12" Type="http://schemas.openxmlformats.org/officeDocument/2006/relationships/hyperlink" Target="https://colab.research.google.com/" TargetMode="External"/><Relationship Id="rId17" Type="http://schemas.openxmlformats.org/officeDocument/2006/relationships/hyperlink" Target="https://numpy.org/" TargetMode="External"/><Relationship Id="rId25" Type="http://schemas.openxmlformats.org/officeDocument/2006/relationships/hyperlink" Target="https://pypi.org/project/torch/" TargetMode="External"/><Relationship Id="rId33" Type="http://schemas.openxmlformats.org/officeDocument/2006/relationships/hyperlink" Target="https://www.bing.com/images/create" TargetMode="External"/><Relationship Id="rId2" Type="http://schemas.openxmlformats.org/officeDocument/2006/relationships/notesSlide" Target="../notesSlides/notesSlide10.xml"/><Relationship Id="rId16" Type="http://schemas.openxmlformats.org/officeDocument/2006/relationships/hyperlink" Target="https://huggingface.co/" TargetMode="External"/><Relationship Id="rId20" Type="http://schemas.openxmlformats.org/officeDocument/2006/relationships/hyperlink" Target="https://seaborn.pydata.org/" TargetMode="External"/><Relationship Id="rId29" Type="http://schemas.openxmlformats.org/officeDocument/2006/relationships/hyperlink" Target="https://pypi.org/project/pytesseract/" TargetMode="External"/><Relationship Id="rId1" Type="http://schemas.openxmlformats.org/officeDocument/2006/relationships/slideLayout" Target="../slideLayouts/slideLayout1.xml"/><Relationship Id="rId6" Type="http://schemas.openxmlformats.org/officeDocument/2006/relationships/hyperlink" Target="https://deepai.org/chat" TargetMode="External"/><Relationship Id="rId11" Type="http://schemas.openxmlformats.org/officeDocument/2006/relationships/hyperlink" Target="https://jupyter.org/" TargetMode="External"/><Relationship Id="rId24" Type="http://schemas.openxmlformats.org/officeDocument/2006/relationships/hyperlink" Target="https://www.tensorflow.org/" TargetMode="External"/><Relationship Id="rId32" Type="http://schemas.openxmlformats.org/officeDocument/2006/relationships/hyperlink" Target="https://stabledifffusion.com/" TargetMode="External"/><Relationship Id="rId5" Type="http://schemas.openxmlformats.org/officeDocument/2006/relationships/hyperlink" Target="https://gemini.google.com/?hl=en-GB" TargetMode="External"/><Relationship Id="rId15" Type="http://schemas.openxmlformats.org/officeDocument/2006/relationships/hyperlink" Target="https://code.visualstudio.com/" TargetMode="External"/><Relationship Id="rId23" Type="http://schemas.openxmlformats.org/officeDocument/2006/relationships/hyperlink" Target="https://www.statsmodels.org/stable/index.html" TargetMode="External"/><Relationship Id="rId28" Type="http://schemas.openxmlformats.org/officeDocument/2006/relationships/hyperlink" Target="https://opencv.org/" TargetMode="External"/><Relationship Id="rId10" Type="http://schemas.openxmlformats.org/officeDocument/2006/relationships/hyperlink" Target="https://www.anaconda.com/download" TargetMode="External"/><Relationship Id="rId19" Type="http://schemas.openxmlformats.org/officeDocument/2006/relationships/hyperlink" Target="https://matplotlib.org/" TargetMode="External"/><Relationship Id="rId31" Type="http://schemas.openxmlformats.org/officeDocument/2006/relationships/hyperlink" Target="https://openai.com/index/dall-e-3/" TargetMode="External"/><Relationship Id="rId4" Type="http://schemas.openxmlformats.org/officeDocument/2006/relationships/hyperlink" Target="https://claude.ai/" TargetMode="External"/><Relationship Id="rId9" Type="http://schemas.openxmlformats.org/officeDocument/2006/relationships/hyperlink" Target="https://chat.deepseek.com/" TargetMode="External"/><Relationship Id="rId14" Type="http://schemas.openxmlformats.org/officeDocument/2006/relationships/hyperlink" Target="https://mybinder.org/" TargetMode="External"/><Relationship Id="rId22" Type="http://schemas.openxmlformats.org/officeDocument/2006/relationships/hyperlink" Target="https://scikit-learn.org/" TargetMode="External"/><Relationship Id="rId27" Type="http://schemas.openxmlformats.org/officeDocument/2006/relationships/hyperlink" Target="https://huggingface.co/docs/transformers/main/de/installation" TargetMode="External"/><Relationship Id="rId30" Type="http://schemas.openxmlformats.org/officeDocument/2006/relationships/hyperlink" Target="https://www.midjourney.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datasets/nicolejyt/facialexpressionrecognition"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huggingface.co/docs/lerobot/index" TargetMode="External"/><Relationship Id="rId2" Type="http://schemas.openxmlformats.org/officeDocument/2006/relationships/hyperlink" Target="https://huggingface.co/" TargetMode="Externa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huggingface.co/join" TargetMode="External"/><Relationship Id="rId7" Type="http://schemas.openxmlformats.org/officeDocument/2006/relationships/image" Target="../media/image31.png"/><Relationship Id="rId2" Type="http://schemas.openxmlformats.org/officeDocument/2006/relationships/hyperlink" Target="https://huggingface.co/docs/huggingface_hub/v0.30.2/quick-start#authentication" TargetMode="External"/><Relationship Id="rId1" Type="http://schemas.openxmlformats.org/officeDocument/2006/relationships/slideLayout" Target="../slideLayouts/slideLayout1.xml"/><Relationship Id="rId6" Type="http://schemas.openxmlformats.org/officeDocument/2006/relationships/hyperlink" Target="https://huggingface.co/docs/huggingface_hub/v0.30.2/en/package_reference/file_download#huggingface_hub.hf_hub_download" TargetMode="External"/><Relationship Id="rId5" Type="http://schemas.openxmlformats.org/officeDocument/2006/relationships/hyperlink" Target="https://huggingface.co/settings/tokens" TargetMode="External"/><Relationship Id="rId4" Type="http://schemas.openxmlformats.org/officeDocument/2006/relationships/hyperlink" Target="https://huggingface.co/docs/hub/security-token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python.org"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numpy.org/"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pypi.org/project/tensorflow/"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pandas.pydata.org/"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seaborn.pydata.org/"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hyperlink" Target="https://pypi.org/project/bokeh/"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scikit-learn.org/stable/index.html" TargetMode="External"/><Relationship Id="rId2" Type="http://schemas.openxmlformats.org/officeDocument/2006/relationships/hyperlink" Target="https://scikit-learn.org/"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www.statsmodels.org/stable/index.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pypi.org/project/tensorflow/"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hyperlink" Target="https://huggingface.co/docs/hub/models-libraries"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github.com/amankrpandey1/opencv-tuts" TargetMode="External"/><Relationship Id="rId4" Type="http://schemas.openxmlformats.org/officeDocument/2006/relationships/hyperlink" Target="https://github.com/opencv/opencv/tree/4.x/data/haarcascade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pyod.readthedocs.io/en/latest/index.html"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pycaret.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pycaret.gitbook.io/docs/learn-pycaret/official-blo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ultralytics.com/license" TargetMode="External"/><Relationship Id="rId2" Type="http://schemas.openxmlformats.org/officeDocument/2006/relationships/hyperlink" Target="https://docs.ultralytics.com/usage/python/"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UB-Mannheim/tesseract/wiki" TargetMode="External"/><Relationship Id="rId2" Type="http://schemas.openxmlformats.org/officeDocument/2006/relationships/hyperlink" Target="https://pypi.org/project/pytesseract/"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hyperlink" Target="https://pypi.org/project/gensim/"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s://pypi.org/project/frouros/"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pypi.org/project/cinnamon/"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welcome.gfu.net" TargetMode="Externa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hyperlink" Target="https://cocodataset.org/" TargetMode="External"/><Relationship Id="rId13" Type="http://schemas.openxmlformats.org/officeDocument/2006/relationships/hyperlink" Target="https://data.worldbank.org/" TargetMode="External"/><Relationship Id="rId18" Type="http://schemas.openxmlformats.org/officeDocument/2006/relationships/hyperlink" Target="https://bergischgladbach-bergischgladbach.hub.arcgis.com/pages/opendata" TargetMode="External"/><Relationship Id="rId3" Type="http://schemas.openxmlformats.org/officeDocument/2006/relationships/hyperlink" Target="https://www.kaggle.com/datasets" TargetMode="External"/><Relationship Id="rId7" Type="http://schemas.openxmlformats.org/officeDocument/2006/relationships/hyperlink" Target="https://image-net.org/" TargetMode="External"/><Relationship Id="rId12" Type="http://schemas.openxmlformats.org/officeDocument/2006/relationships/hyperlink" Target="https://data.europa.eu/de" TargetMode="External"/><Relationship Id="rId17" Type="http://schemas.openxmlformats.org/officeDocument/2006/relationships/hyperlink" Target="https://markets.ft.com/data/" TargetMode="External"/><Relationship Id="rId2" Type="http://schemas.openxmlformats.org/officeDocument/2006/relationships/notesSlide" Target="../notesSlides/notesSlide31.xml"/><Relationship Id="rId16" Type="http://schemas.openxmlformats.org/officeDocument/2006/relationships/hyperlink" Target="https://docs.aws.amazon.com/data-exchange/" TargetMode="External"/><Relationship Id="rId1" Type="http://schemas.openxmlformats.org/officeDocument/2006/relationships/slideLayout" Target="../slideLayouts/slideLayout1.xml"/><Relationship Id="rId6" Type="http://schemas.openxmlformats.org/officeDocument/2006/relationships/hyperlink" Target="https://github.com/awesomedata/awesome-public-datasets" TargetMode="External"/><Relationship Id="rId11" Type="http://schemas.openxmlformats.org/officeDocument/2006/relationships/hyperlink" Target="https://www.govdata.de/" TargetMode="External"/><Relationship Id="rId5" Type="http://schemas.openxmlformats.org/officeDocument/2006/relationships/hyperlink" Target="https://archive.ics.uci.edu/" TargetMode="External"/><Relationship Id="rId15" Type="http://schemas.openxmlformats.org/officeDocument/2006/relationships/hyperlink" Target="https://aws.amazon.com/de/opendata" TargetMode="External"/><Relationship Id="rId10" Type="http://schemas.openxmlformats.org/officeDocument/2006/relationships/hyperlink" Target="https://uni-tuebingen.de/en/142806" TargetMode="External"/><Relationship Id="rId4" Type="http://schemas.openxmlformats.org/officeDocument/2006/relationships/hyperlink" Target="https://huggingface.co/datasets" TargetMode="External"/><Relationship Id="rId9" Type="http://schemas.openxmlformats.org/officeDocument/2006/relationships/hyperlink" Target="https://wordnet.princeton.edu/" TargetMode="External"/><Relationship Id="rId14" Type="http://schemas.openxmlformats.org/officeDocument/2006/relationships/hyperlink" Target="https://datasetsearch.research.google.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hyperlink" Target="https://ratings.gfu.cloud/form.html?h=2c7377d8e959eac174216968a4c1bef35de4ae0969f1d44d0edd44b92f14dc56&amp;type=trainer"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hyperlink" Target="mailto:willi.hahn3@t-online.de"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3600797" y="1295871"/>
            <a:ext cx="5688706" cy="2807964"/>
          </a:xfrm>
        </p:spPr>
        <p:txBody>
          <a:bodyPr/>
          <a:lstStyle/>
          <a:p>
            <a:pPr algn="ctr"/>
            <a:r>
              <a:rPr lang="de-DE" sz="3200">
                <a:solidFill>
                  <a:schemeClr val="bg1"/>
                </a:solidFill>
              </a:rPr>
              <a:t>Machine Learning und </a:t>
            </a:r>
          </a:p>
          <a:p>
            <a:pPr algn="ctr"/>
            <a:r>
              <a:rPr lang="de-DE" sz="3200">
                <a:solidFill>
                  <a:schemeClr val="bg1"/>
                </a:solidFill>
              </a:rPr>
              <a:t>Deep Learning </a:t>
            </a:r>
          </a:p>
          <a:p>
            <a:pPr algn="ctr"/>
            <a:r>
              <a:rPr lang="de-DE" sz="3200">
                <a:solidFill>
                  <a:schemeClr val="bg1"/>
                </a:solidFill>
              </a:rPr>
              <a:t>im Unternehmen</a:t>
            </a:r>
          </a:p>
          <a:p>
            <a:pPr algn="ctr"/>
            <a:endParaRPr lang="de-DE" sz="3200">
              <a:solidFill>
                <a:schemeClr val="bg1"/>
              </a:solidFill>
            </a:endParaRPr>
          </a:p>
          <a:p>
            <a:pPr algn="ctr"/>
            <a:r>
              <a:rPr lang="de-DE" sz="2000">
                <a:solidFill>
                  <a:schemeClr val="bg1"/>
                </a:solidFill>
              </a:rPr>
              <a:t>2025, Willi Hahn</a:t>
            </a:r>
          </a:p>
        </p:txBody>
      </p:sp>
      <p:pic>
        <p:nvPicPr>
          <p:cNvPr id="5" name="Grafik 4" descr="Ein Bild, das Schrift, Grafiken, Text, Grafikdesign enthält.&#10;&#10;Automatisch generierte Beschreibung">
            <a:extLst>
              <a:ext uri="{FF2B5EF4-FFF2-40B4-BE49-F238E27FC236}">
                <a16:creationId xmlns:a16="http://schemas.microsoft.com/office/drawing/2014/main" xmlns="" id="{27379603-C36B-EDC0-CC1A-6B06FD4E7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957" y="4389255"/>
            <a:ext cx="2827454" cy="725303"/>
          </a:xfrm>
          <a:prstGeom prst="rect">
            <a:avLst/>
          </a:prstGeom>
        </p:spPr>
      </p:pic>
    </p:spTree>
    <p:extLst>
      <p:ext uri="{BB962C8B-B14F-4D97-AF65-F5344CB8AC3E}">
        <p14:creationId xmlns:p14="http://schemas.microsoft.com/office/powerpoint/2010/main" val="2847159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Big Picture</a:t>
            </a:r>
          </a:p>
        </p:txBody>
      </p:sp>
      <p:sp>
        <p:nvSpPr>
          <p:cNvPr id="3" name="Textplatzhalter 2"/>
          <p:cNvSpPr>
            <a:spLocks noGrp="1"/>
          </p:cNvSpPr>
          <p:nvPr>
            <p:ph type="body" sz="quarter" idx="11"/>
          </p:nvPr>
        </p:nvSpPr>
        <p:spPr>
          <a:xfrm>
            <a:off x="2808709" y="2664023"/>
            <a:ext cx="1512168" cy="2376264"/>
          </a:xfrm>
        </p:spPr>
        <p:txBody>
          <a:bodyPr/>
          <a:lstStyle/>
          <a:p>
            <a:r>
              <a:rPr lang="de-DE" sz="1400"/>
              <a:t>Stichproben </a:t>
            </a:r>
          </a:p>
          <a:p>
            <a:endParaRPr lang="de-DE" sz="1400"/>
          </a:p>
          <a:p>
            <a:r>
              <a:rPr lang="de-DE" sz="1400"/>
              <a:t>mit Daten als</a:t>
            </a:r>
          </a:p>
          <a:p>
            <a:pPr marL="285750" indent="-285750">
              <a:buFont typeface="Arial" panose="020B0604020202020204" pitchFamily="34" charset="0"/>
              <a:buChar char="•"/>
            </a:pPr>
            <a:r>
              <a:rPr lang="de-DE" sz="1400"/>
              <a:t>Tabellen</a:t>
            </a:r>
          </a:p>
          <a:p>
            <a:pPr marL="285750" indent="-285750">
              <a:buFont typeface="Arial" panose="020B0604020202020204" pitchFamily="34" charset="0"/>
              <a:buChar char="•"/>
            </a:pPr>
            <a:r>
              <a:rPr lang="de-DE" sz="1400"/>
              <a:t>Bilder</a:t>
            </a:r>
          </a:p>
          <a:p>
            <a:pPr marL="285750" indent="-285750">
              <a:buFont typeface="Arial" panose="020B0604020202020204" pitchFamily="34" charset="0"/>
              <a:buChar char="•"/>
            </a:pPr>
            <a:r>
              <a:rPr lang="de-DE" sz="1400"/>
              <a:t>Zeitreihen</a:t>
            </a:r>
          </a:p>
          <a:p>
            <a:pPr marL="285750" indent="-285750">
              <a:buFont typeface="Arial" panose="020B0604020202020204" pitchFamily="34" charset="0"/>
              <a:buChar char="•"/>
            </a:pPr>
            <a:r>
              <a:rPr lang="de-DE" sz="1400"/>
              <a:t>Text</a:t>
            </a:r>
          </a:p>
          <a:p>
            <a:pPr marL="285750" indent="-285750">
              <a:buFont typeface="Arial" panose="020B0604020202020204" pitchFamily="34" charset="0"/>
              <a:buChar char="•"/>
            </a:pPr>
            <a:r>
              <a:rPr lang="de-DE" sz="1400"/>
              <a:t>Audio</a:t>
            </a:r>
          </a:p>
          <a:p>
            <a:pPr marL="285750" indent="-285750">
              <a:buFont typeface="Arial" panose="020B0604020202020204" pitchFamily="34" charset="0"/>
              <a:buChar char="•"/>
            </a:pPr>
            <a:r>
              <a:rPr lang="de-DE" sz="1400"/>
              <a:t>Video</a:t>
            </a:r>
          </a:p>
          <a:p>
            <a:pPr marL="285750" indent="-285750">
              <a:buFont typeface="Arial" panose="020B0604020202020204" pitchFamily="34" charset="0"/>
              <a:buChar char="•"/>
            </a:pPr>
            <a:r>
              <a:rPr lang="de-DE" sz="1400"/>
              <a:t>…</a:t>
            </a:r>
          </a:p>
          <a:p>
            <a:pPr marL="285750" indent="-285750">
              <a:buFont typeface="Arial" panose="020B0604020202020204" pitchFamily="34" charset="0"/>
              <a:buChar char="•"/>
            </a:pPr>
            <a:endParaRPr lang="de-DE" sz="1400"/>
          </a:p>
        </p:txBody>
      </p:sp>
      <p:sp>
        <p:nvSpPr>
          <p:cNvPr id="4" name="Ellipse 3"/>
          <p:cNvSpPr/>
          <p:nvPr/>
        </p:nvSpPr>
        <p:spPr>
          <a:xfrm>
            <a:off x="8425333" y="2159967"/>
            <a:ext cx="1800200" cy="1656184"/>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Vorhersagen / Schätzer</a:t>
            </a:r>
          </a:p>
        </p:txBody>
      </p:sp>
      <p:sp>
        <p:nvSpPr>
          <p:cNvPr id="5" name="Ellipse 4"/>
          <p:cNvSpPr/>
          <p:nvPr/>
        </p:nvSpPr>
        <p:spPr>
          <a:xfrm>
            <a:off x="800869" y="2024335"/>
            <a:ext cx="1800200" cy="165618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Wirklichkeit</a:t>
            </a:r>
          </a:p>
        </p:txBody>
      </p:sp>
      <p:sp>
        <p:nvSpPr>
          <p:cNvPr id="6" name="Ellipse 5"/>
          <p:cNvSpPr/>
          <p:nvPr/>
        </p:nvSpPr>
        <p:spPr>
          <a:xfrm>
            <a:off x="4464893" y="1558205"/>
            <a:ext cx="2376264" cy="2232248"/>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Repräsentationen</a:t>
            </a:r>
          </a:p>
          <a:p>
            <a:pPr algn="ctr"/>
            <a:r>
              <a:rPr lang="de-DE" sz="1600"/>
              <a:t>/ Modelle</a:t>
            </a:r>
          </a:p>
        </p:txBody>
      </p:sp>
      <p:cxnSp>
        <p:nvCxnSpPr>
          <p:cNvPr id="8" name="Gerade Verbindung mit Pfeil 7"/>
          <p:cNvCxnSpPr/>
          <p:nvPr/>
        </p:nvCxnSpPr>
        <p:spPr>
          <a:xfrm>
            <a:off x="2808709" y="2952055"/>
            <a:ext cx="1296144" cy="0"/>
          </a:xfrm>
          <a:prstGeom prst="straightConnector1">
            <a:avLst/>
          </a:prstGeom>
          <a:ln w="2222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262" y="4452571"/>
            <a:ext cx="13906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179" y="3971962"/>
            <a:ext cx="1305496" cy="45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Gerade Verbindung mit Pfeil 12"/>
          <p:cNvCxnSpPr/>
          <p:nvPr/>
        </p:nvCxnSpPr>
        <p:spPr>
          <a:xfrm>
            <a:off x="7057181" y="2988059"/>
            <a:ext cx="1224136" cy="0"/>
          </a:xfrm>
          <a:prstGeom prst="straightConnector1">
            <a:avLst/>
          </a:prstGeom>
          <a:ln w="2222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platzhalter 2"/>
          <p:cNvSpPr txBox="1">
            <a:spLocks/>
          </p:cNvSpPr>
          <p:nvPr/>
        </p:nvSpPr>
        <p:spPr>
          <a:xfrm>
            <a:off x="9091484" y="3888159"/>
            <a:ext cx="2232248" cy="1778228"/>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pPr marL="285750" indent="-285750">
              <a:buFont typeface="Arial" panose="020B0604020202020204" pitchFamily="34" charset="0"/>
              <a:buChar char="•"/>
            </a:pPr>
            <a:r>
              <a:rPr lang="de-DE" sz="1400"/>
              <a:t>Einer Zahl</a:t>
            </a:r>
          </a:p>
          <a:p>
            <a:pPr marL="285750" indent="-285750">
              <a:buFont typeface="Arial" panose="020B0604020202020204" pitchFamily="34" charset="0"/>
              <a:buChar char="•"/>
            </a:pPr>
            <a:r>
              <a:rPr lang="de-DE" sz="1400"/>
              <a:t>1:N Klasse/Entität</a:t>
            </a:r>
          </a:p>
          <a:p>
            <a:pPr marL="285750" indent="-285750">
              <a:buFont typeface="Arial" panose="020B0604020202020204" pitchFamily="34" charset="0"/>
              <a:buChar char="•"/>
            </a:pPr>
            <a:r>
              <a:rPr lang="de-DE" sz="1400"/>
              <a:t>Eines Wortes</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2644" y="3816151"/>
            <a:ext cx="900684" cy="38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s://res.cloudinary.com/lesswrong-2-0/image/upload/v1676309872/mirroredImages/pHPmMGEMYefk9jLeh/wegwbgiqyhig42gidls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9555" y="5256311"/>
            <a:ext cx="1346714" cy="66469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6901" y="5328319"/>
            <a:ext cx="968964" cy="86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4356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Was sind Ihre persönlichen Ziele und Fragen für das Seminar?  </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Meßtechnik zu Räder von Schienenfahrzeuge im langsamen Vorlauf (Werkstatt)</a:t>
            </a:r>
          </a:p>
          <a:p>
            <a:pPr marL="861822" lvl="1" indent="-285750">
              <a:buFont typeface="Arial" panose="020B0604020202020204" pitchFamily="34" charset="0"/>
              <a:buChar char="•"/>
            </a:pPr>
            <a:r>
              <a:rPr lang="de-DE"/>
              <a:t>Radsatzmessung der Rundheit mit Tasthebel</a:t>
            </a:r>
          </a:p>
          <a:p>
            <a:pPr marL="861822" lvl="1" indent="-285750">
              <a:buFont typeface="Arial" panose="020B0604020202020204" pitchFamily="34" charset="0"/>
              <a:buChar char="•"/>
            </a:pPr>
            <a:r>
              <a:rPr lang="de-DE"/>
              <a:t>Profilvermessung längs und quer zur Lauflinie (Profillinie (1000 Punkte))</a:t>
            </a:r>
          </a:p>
          <a:p>
            <a:pPr marL="285750" indent="-285750">
              <a:buFont typeface="Arial" panose="020B0604020202020204" pitchFamily="34" charset="0"/>
              <a:buChar char="•"/>
            </a:pPr>
            <a:r>
              <a:rPr lang="de-DE"/>
              <a:t>Rückführbarkeit der Vorhersage für Zertifizierungen</a:t>
            </a:r>
          </a:p>
          <a:p>
            <a:pPr marL="285750" indent="-285750">
              <a:buFont typeface="Arial" panose="020B0604020202020204" pitchFamily="34" charset="0"/>
              <a:buChar char="•"/>
            </a:pPr>
            <a:r>
              <a:rPr lang="de-DE"/>
              <a:t>RFID Infos, Laserscan im Betrieb der Fahrzeuge (Big Data) sind nicht im Ziel.</a:t>
            </a:r>
          </a:p>
          <a:p>
            <a:pPr marL="285750" indent="-285750">
              <a:buFont typeface="Arial" panose="020B0604020202020204" pitchFamily="34" charset="0"/>
              <a:buChar char="•"/>
            </a:pPr>
            <a:r>
              <a:rPr lang="de-DE"/>
              <a:t>Data Science Grundlagen im Fokus, nicht Deployment und Betrieb</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Installation und Betriebnahme einer Entwicklungsumgebung</a:t>
            </a:r>
          </a:p>
          <a:p>
            <a:pPr marL="285750" indent="-285750">
              <a:buFont typeface="Arial" panose="020B0604020202020204" pitchFamily="34" charset="0"/>
              <a:buChar char="•"/>
            </a:pPr>
            <a:r>
              <a:rPr lang="de-DE"/>
              <a:t>Projektplanung nach CRISP-DM oder ähnlich</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Use Cases</a:t>
            </a:r>
          </a:p>
          <a:p>
            <a:pPr marL="861822" lvl="1" indent="-285750">
              <a:buFont typeface="Arial" panose="020B0604020202020204" pitchFamily="34" charset="0"/>
              <a:buChar char="•"/>
            </a:pPr>
            <a:r>
              <a:rPr lang="de-DE"/>
              <a:t>Wagennummer erkennen</a:t>
            </a:r>
          </a:p>
          <a:p>
            <a:pPr marL="861822" lvl="1" indent="-285750">
              <a:buFont typeface="Arial" panose="020B0604020202020204" pitchFamily="34" charset="0"/>
              <a:buChar char="•"/>
            </a:pPr>
            <a:r>
              <a:rPr lang="de-DE"/>
              <a:t>Anomalien für Radkenngrößen (pro Rad 10 Werte) und Profillinie</a:t>
            </a:r>
          </a:p>
          <a:p>
            <a:pPr marL="1437894" lvl="2" indent="-285750">
              <a:buFont typeface="Arial" panose="020B0604020202020204" pitchFamily="34" charset="0"/>
              <a:buChar char="•"/>
            </a:pPr>
            <a:r>
              <a:rPr lang="de-DE"/>
              <a:t>Ausfallprognose je Rad</a:t>
            </a:r>
          </a:p>
          <a:p>
            <a:pPr marL="1437894" lvl="2" indent="-285750">
              <a:buFont typeface="Arial" panose="020B0604020202020204" pitchFamily="34" charset="0"/>
              <a:buChar char="•"/>
            </a:pPr>
            <a:r>
              <a:rPr lang="de-DE"/>
              <a:t>Prognose in zeitlicher Entwicklung</a:t>
            </a:r>
          </a:p>
          <a:p>
            <a:pPr marL="861822" lvl="1" indent="-285750">
              <a:buFont typeface="Arial" panose="020B0604020202020204" pitchFamily="34" charset="0"/>
              <a:buChar char="•"/>
            </a:pPr>
            <a:r>
              <a:rPr lang="de-DE"/>
              <a:t>Erklärbarkeit</a:t>
            </a:r>
          </a:p>
        </p:txBody>
      </p:sp>
    </p:spTree>
    <p:extLst>
      <p:ext uri="{BB962C8B-B14F-4D97-AF65-F5344CB8AC3E}">
        <p14:creationId xmlns:p14="http://schemas.microsoft.com/office/powerpoint/2010/main" val="3609170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Querprofillinie</a:t>
            </a:r>
          </a:p>
        </p:txBody>
      </p:sp>
      <p:sp>
        <p:nvSpPr>
          <p:cNvPr id="3" name="Textplatzhalter 2"/>
          <p:cNvSpPr>
            <a:spLocks noGrp="1"/>
          </p:cNvSpPr>
          <p:nvPr>
            <p:ph type="body" sz="quarter" idx="11"/>
          </p:nvPr>
        </p:nvSpPr>
        <p:spPr/>
        <p:txBody>
          <a:bodyPr/>
          <a:lstStyle/>
          <a:p>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128" y="1079847"/>
            <a:ext cx="8725819" cy="4554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6683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Radquerschnitt</a:t>
            </a:r>
          </a:p>
        </p:txBody>
      </p:sp>
      <p:sp>
        <p:nvSpPr>
          <p:cNvPr id="3" name="Textplatzhalter 2"/>
          <p:cNvSpPr>
            <a:spLocks noGrp="1"/>
          </p:cNvSpPr>
          <p:nvPr>
            <p:ph type="body" sz="quarter" idx="11"/>
          </p:nvPr>
        </p:nvSpPr>
        <p:spPr/>
        <p:txBody>
          <a:bodyPr/>
          <a:lstStyle/>
          <a:p>
            <a:r>
              <a:rPr lang="de-DE"/>
              <a:t>Querprofillinie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573" y="1079847"/>
            <a:ext cx="7976543" cy="4970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llipse 3"/>
          <p:cNvSpPr/>
          <p:nvPr/>
        </p:nvSpPr>
        <p:spPr>
          <a:xfrm>
            <a:off x="2736701" y="1295871"/>
            <a:ext cx="115212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70413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 Wie schätzen Sie Ihr bisheriges Verständnis für das Thema ein?</a:t>
            </a:r>
          </a:p>
        </p:txBody>
      </p:sp>
      <p:sp>
        <p:nvSpPr>
          <p:cNvPr id="5" name="Textplatzhalter 4"/>
          <p:cNvSpPr>
            <a:spLocks noGrp="1"/>
          </p:cNvSpPr>
          <p:nvPr>
            <p:ph type="body" sz="quarter" idx="11"/>
          </p:nvPr>
        </p:nvSpPr>
        <p:spPr>
          <a:xfrm>
            <a:off x="360363" y="792163"/>
            <a:ext cx="10801274" cy="613222"/>
          </a:xfrm>
        </p:spPr>
        <p:txBody>
          <a:bodyPr/>
          <a:lstStyle/>
          <a:p>
            <a:r>
              <a:rPr lang="de-DE"/>
              <a:t> </a:t>
            </a:r>
          </a:p>
        </p:txBody>
      </p:sp>
      <p:grpSp>
        <p:nvGrpSpPr>
          <p:cNvPr id="9" name="Grafik 2" descr="Ausführen mit einfarbiger Füllung">
            <a:extLst>
              <a:ext uri="{FF2B5EF4-FFF2-40B4-BE49-F238E27FC236}">
                <a16:creationId xmlns:a16="http://schemas.microsoft.com/office/drawing/2014/main" xmlns="" id="{64712454-6326-3491-D6F0-B426998595E2}"/>
              </a:ext>
            </a:extLst>
          </p:cNvPr>
          <p:cNvGrpSpPr/>
          <p:nvPr/>
        </p:nvGrpSpPr>
        <p:grpSpPr>
          <a:xfrm>
            <a:off x="2101428" y="5072378"/>
            <a:ext cx="566458" cy="645071"/>
            <a:chOff x="596015" y="4429719"/>
            <a:chExt cx="566458" cy="645071"/>
          </a:xfrm>
          <a:solidFill>
            <a:srgbClr val="00B0F0"/>
          </a:solidFill>
        </p:grpSpPr>
        <p:sp>
          <p:nvSpPr>
            <p:cNvPr id="10" name="Freihandform: Form 9">
              <a:extLst>
                <a:ext uri="{FF2B5EF4-FFF2-40B4-BE49-F238E27FC236}">
                  <a16:creationId xmlns:a16="http://schemas.microsoft.com/office/drawing/2014/main" xmlns="" id="{F9A704F5-515F-1220-DD35-62F11B5BF2D2}"/>
                </a:ext>
              </a:extLst>
            </p:cNvPr>
            <p:cNvSpPr/>
            <p:nvPr/>
          </p:nvSpPr>
          <p:spPr>
            <a:xfrm>
              <a:off x="941053" y="4429719"/>
              <a:ext cx="120013" cy="120013"/>
            </a:xfrm>
            <a:custGeom>
              <a:avLst/>
              <a:gdLst>
                <a:gd name="connsiteX0" fmla="*/ 120013 w 120013"/>
                <a:gd name="connsiteY0" fmla="*/ 60007 h 120013"/>
                <a:gd name="connsiteX1" fmla="*/ 60007 w 120013"/>
                <a:gd name="connsiteY1" fmla="*/ 120013 h 120013"/>
                <a:gd name="connsiteX2" fmla="*/ 0 w 120013"/>
                <a:gd name="connsiteY2" fmla="*/ 60007 h 120013"/>
                <a:gd name="connsiteX3" fmla="*/ 60007 w 120013"/>
                <a:gd name="connsiteY3" fmla="*/ 0 h 120013"/>
                <a:gd name="connsiteX4" fmla="*/ 120013 w 120013"/>
                <a:gd name="connsiteY4" fmla="*/ 60007 h 12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3" h="120013">
                  <a:moveTo>
                    <a:pt x="120013" y="60007"/>
                  </a:moveTo>
                  <a:cubicBezTo>
                    <a:pt x="120013" y="93147"/>
                    <a:pt x="93147" y="120013"/>
                    <a:pt x="60007" y="120013"/>
                  </a:cubicBezTo>
                  <a:cubicBezTo>
                    <a:pt x="26866" y="120013"/>
                    <a:pt x="0" y="93147"/>
                    <a:pt x="0" y="60007"/>
                  </a:cubicBezTo>
                  <a:cubicBezTo>
                    <a:pt x="0" y="26866"/>
                    <a:pt x="26866" y="0"/>
                    <a:pt x="60007" y="0"/>
                  </a:cubicBezTo>
                  <a:cubicBezTo>
                    <a:pt x="93147" y="0"/>
                    <a:pt x="120013" y="26866"/>
                    <a:pt x="120013" y="60007"/>
                  </a:cubicBezTo>
                  <a:close/>
                </a:path>
              </a:pathLst>
            </a:custGeom>
            <a:grpFill/>
            <a:ln w="7441" cap="flat">
              <a:noFill/>
              <a:prstDash val="solid"/>
              <a:miter/>
            </a:ln>
          </p:spPr>
          <p:txBody>
            <a:bodyPr rtlCol="0" anchor="ctr"/>
            <a:lstStyle/>
            <a:p>
              <a:endParaRPr lang="de-DE"/>
            </a:p>
          </p:txBody>
        </p:sp>
        <p:sp>
          <p:nvSpPr>
            <p:cNvPr id="11" name="Freihandform: Form 10">
              <a:extLst>
                <a:ext uri="{FF2B5EF4-FFF2-40B4-BE49-F238E27FC236}">
                  <a16:creationId xmlns:a16="http://schemas.microsoft.com/office/drawing/2014/main" xmlns="" id="{AE77C0C0-0134-2FB2-BA43-0EE7230C96EE}"/>
                </a:ext>
              </a:extLst>
            </p:cNvPr>
            <p:cNvSpPr/>
            <p:nvPr/>
          </p:nvSpPr>
          <p:spPr>
            <a:xfrm>
              <a:off x="596015" y="4557233"/>
              <a:ext cx="566458" cy="517557"/>
            </a:xfrm>
            <a:custGeom>
              <a:avLst/>
              <a:gdLst>
                <a:gd name="connsiteX0" fmla="*/ 550561 w 566458"/>
                <a:gd name="connsiteY0" fmla="*/ 15002 h 517557"/>
                <a:gd name="connsiteX1" fmla="*/ 510057 w 566458"/>
                <a:gd name="connsiteY1" fmla="*/ 27753 h 517557"/>
                <a:gd name="connsiteX2" fmla="*/ 483804 w 566458"/>
                <a:gd name="connsiteY2" fmla="*/ 77259 h 517557"/>
                <a:gd name="connsiteX3" fmla="*/ 368291 w 566458"/>
                <a:gd name="connsiteY3" fmla="*/ 4501 h 517557"/>
                <a:gd name="connsiteX4" fmla="*/ 352539 w 566458"/>
                <a:gd name="connsiteY4" fmla="*/ 0 h 517557"/>
                <a:gd name="connsiteX5" fmla="*/ 225025 w 566458"/>
                <a:gd name="connsiteY5" fmla="*/ 0 h 517557"/>
                <a:gd name="connsiteX6" fmla="*/ 198772 w 566458"/>
                <a:gd name="connsiteY6" fmla="*/ 15752 h 517557"/>
                <a:gd name="connsiteX7" fmla="*/ 150017 w 566458"/>
                <a:gd name="connsiteY7" fmla="*/ 105762 h 517557"/>
                <a:gd name="connsiteX8" fmla="*/ 162018 w 566458"/>
                <a:gd name="connsiteY8" fmla="*/ 146266 h 517557"/>
                <a:gd name="connsiteX9" fmla="*/ 176270 w 566458"/>
                <a:gd name="connsiteY9" fmla="*/ 150017 h 517557"/>
                <a:gd name="connsiteX10" fmla="*/ 202523 w 566458"/>
                <a:gd name="connsiteY10" fmla="*/ 134265 h 517557"/>
                <a:gd name="connsiteX11" fmla="*/ 243027 w 566458"/>
                <a:gd name="connsiteY11" fmla="*/ 60007 h 517557"/>
                <a:gd name="connsiteX12" fmla="*/ 287282 w 566458"/>
                <a:gd name="connsiteY12" fmla="*/ 60007 h 517557"/>
                <a:gd name="connsiteX13" fmla="*/ 154517 w 566458"/>
                <a:gd name="connsiteY13" fmla="*/ 307534 h 517557"/>
                <a:gd name="connsiteX14" fmla="*/ 30003 w 566458"/>
                <a:gd name="connsiteY14" fmla="*/ 307534 h 517557"/>
                <a:gd name="connsiteX15" fmla="*/ 0 w 566458"/>
                <a:gd name="connsiteY15" fmla="*/ 337538 h 517557"/>
                <a:gd name="connsiteX16" fmla="*/ 30003 w 566458"/>
                <a:gd name="connsiteY16" fmla="*/ 367541 h 517557"/>
                <a:gd name="connsiteX17" fmla="*/ 172519 w 566458"/>
                <a:gd name="connsiteY17" fmla="*/ 367541 h 517557"/>
                <a:gd name="connsiteX18" fmla="*/ 198772 w 566458"/>
                <a:gd name="connsiteY18" fmla="*/ 351789 h 517557"/>
                <a:gd name="connsiteX19" fmla="*/ 251278 w 566458"/>
                <a:gd name="connsiteY19" fmla="*/ 255028 h 517557"/>
                <a:gd name="connsiteX20" fmla="*/ 337538 w 566458"/>
                <a:gd name="connsiteY20" fmla="*/ 335287 h 517557"/>
                <a:gd name="connsiteX21" fmla="*/ 330787 w 566458"/>
                <a:gd name="connsiteY21" fmla="*/ 486054 h 517557"/>
                <a:gd name="connsiteX22" fmla="*/ 358540 w 566458"/>
                <a:gd name="connsiteY22" fmla="*/ 517558 h 517557"/>
                <a:gd name="connsiteX23" fmla="*/ 360040 w 566458"/>
                <a:gd name="connsiteY23" fmla="*/ 517558 h 517557"/>
                <a:gd name="connsiteX24" fmla="*/ 390043 w 566458"/>
                <a:gd name="connsiteY24" fmla="*/ 489054 h 517557"/>
                <a:gd name="connsiteX25" fmla="*/ 397544 w 566458"/>
                <a:gd name="connsiteY25" fmla="*/ 324036 h 517557"/>
                <a:gd name="connsiteX26" fmla="*/ 387793 w 566458"/>
                <a:gd name="connsiteY26" fmla="*/ 300783 h 517557"/>
                <a:gd name="connsiteX27" fmla="*/ 315035 w 566458"/>
                <a:gd name="connsiteY27" fmla="*/ 233276 h 517557"/>
                <a:gd name="connsiteX28" fmla="*/ 391544 w 566458"/>
                <a:gd name="connsiteY28" fmla="*/ 90760 h 517557"/>
                <a:gd name="connsiteX29" fmla="*/ 478553 w 566458"/>
                <a:gd name="connsiteY29" fmla="*/ 145516 h 517557"/>
                <a:gd name="connsiteX30" fmla="*/ 502556 w 566458"/>
                <a:gd name="connsiteY30" fmla="*/ 149267 h 517557"/>
                <a:gd name="connsiteX31" fmla="*/ 521308 w 566458"/>
                <a:gd name="connsiteY31" fmla="*/ 134265 h 517557"/>
                <a:gd name="connsiteX32" fmla="*/ 562563 w 566458"/>
                <a:gd name="connsiteY32" fmla="*/ 55506 h 517557"/>
                <a:gd name="connsiteX33" fmla="*/ 550561 w 566458"/>
                <a:gd name="connsiteY33" fmla="*/ 15002 h 5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6458" h="517557">
                  <a:moveTo>
                    <a:pt x="550561" y="15002"/>
                  </a:moveTo>
                  <a:cubicBezTo>
                    <a:pt x="535560" y="7501"/>
                    <a:pt x="517557" y="12751"/>
                    <a:pt x="510057" y="27753"/>
                  </a:cubicBezTo>
                  <a:lnTo>
                    <a:pt x="483804" y="77259"/>
                  </a:lnTo>
                  <a:lnTo>
                    <a:pt x="368291" y="4501"/>
                  </a:lnTo>
                  <a:cubicBezTo>
                    <a:pt x="363790" y="1500"/>
                    <a:pt x="358540" y="0"/>
                    <a:pt x="352539" y="0"/>
                  </a:cubicBezTo>
                  <a:lnTo>
                    <a:pt x="225025" y="0"/>
                  </a:lnTo>
                  <a:cubicBezTo>
                    <a:pt x="213774" y="0"/>
                    <a:pt x="204023" y="6001"/>
                    <a:pt x="198772" y="15752"/>
                  </a:cubicBezTo>
                  <a:lnTo>
                    <a:pt x="150017" y="105762"/>
                  </a:lnTo>
                  <a:cubicBezTo>
                    <a:pt x="141766" y="120013"/>
                    <a:pt x="147766" y="138765"/>
                    <a:pt x="162018" y="146266"/>
                  </a:cubicBezTo>
                  <a:cubicBezTo>
                    <a:pt x="166519" y="148517"/>
                    <a:pt x="171769" y="150017"/>
                    <a:pt x="176270" y="150017"/>
                  </a:cubicBezTo>
                  <a:cubicBezTo>
                    <a:pt x="186771" y="150017"/>
                    <a:pt x="197272" y="144016"/>
                    <a:pt x="202523" y="134265"/>
                  </a:cubicBezTo>
                  <a:lnTo>
                    <a:pt x="243027" y="60007"/>
                  </a:lnTo>
                  <a:lnTo>
                    <a:pt x="287282" y="60007"/>
                  </a:lnTo>
                  <a:lnTo>
                    <a:pt x="154517" y="307534"/>
                  </a:lnTo>
                  <a:lnTo>
                    <a:pt x="30003" y="307534"/>
                  </a:lnTo>
                  <a:cubicBezTo>
                    <a:pt x="13502" y="307534"/>
                    <a:pt x="0" y="321036"/>
                    <a:pt x="0" y="337538"/>
                  </a:cubicBezTo>
                  <a:cubicBezTo>
                    <a:pt x="0" y="354039"/>
                    <a:pt x="13502" y="367541"/>
                    <a:pt x="30003" y="367541"/>
                  </a:cubicBezTo>
                  <a:lnTo>
                    <a:pt x="172519" y="367541"/>
                  </a:lnTo>
                  <a:cubicBezTo>
                    <a:pt x="183770" y="367541"/>
                    <a:pt x="193522" y="361540"/>
                    <a:pt x="198772" y="351789"/>
                  </a:cubicBezTo>
                  <a:lnTo>
                    <a:pt x="251278" y="255028"/>
                  </a:lnTo>
                  <a:lnTo>
                    <a:pt x="337538" y="335287"/>
                  </a:lnTo>
                  <a:lnTo>
                    <a:pt x="330787" y="486054"/>
                  </a:lnTo>
                  <a:cubicBezTo>
                    <a:pt x="329287" y="502556"/>
                    <a:pt x="342038" y="516807"/>
                    <a:pt x="358540" y="517558"/>
                  </a:cubicBezTo>
                  <a:cubicBezTo>
                    <a:pt x="359290" y="517558"/>
                    <a:pt x="359290" y="517558"/>
                    <a:pt x="360040" y="517558"/>
                  </a:cubicBezTo>
                  <a:cubicBezTo>
                    <a:pt x="375792" y="517558"/>
                    <a:pt x="389293" y="504806"/>
                    <a:pt x="390043" y="489054"/>
                  </a:cubicBezTo>
                  <a:lnTo>
                    <a:pt x="397544" y="324036"/>
                  </a:lnTo>
                  <a:cubicBezTo>
                    <a:pt x="398294" y="315035"/>
                    <a:pt x="394544" y="306784"/>
                    <a:pt x="387793" y="300783"/>
                  </a:cubicBezTo>
                  <a:lnTo>
                    <a:pt x="315035" y="233276"/>
                  </a:lnTo>
                  <a:lnTo>
                    <a:pt x="391544" y="90760"/>
                  </a:lnTo>
                  <a:lnTo>
                    <a:pt x="478553" y="145516"/>
                  </a:lnTo>
                  <a:cubicBezTo>
                    <a:pt x="485304" y="150017"/>
                    <a:pt x="494305" y="151517"/>
                    <a:pt x="502556" y="149267"/>
                  </a:cubicBezTo>
                  <a:cubicBezTo>
                    <a:pt x="510807" y="147016"/>
                    <a:pt x="517557" y="141766"/>
                    <a:pt x="521308" y="134265"/>
                  </a:cubicBezTo>
                  <a:lnTo>
                    <a:pt x="562563" y="55506"/>
                  </a:lnTo>
                  <a:cubicBezTo>
                    <a:pt x="570813" y="41255"/>
                    <a:pt x="565563" y="23253"/>
                    <a:pt x="550561" y="15002"/>
                  </a:cubicBezTo>
                  <a:close/>
                </a:path>
              </a:pathLst>
            </a:custGeom>
            <a:grpFill/>
            <a:ln w="7441" cap="flat">
              <a:noFill/>
              <a:prstDash val="solid"/>
              <a:miter/>
            </a:ln>
          </p:spPr>
          <p:txBody>
            <a:bodyPr rtlCol="0" anchor="ctr"/>
            <a:lstStyle/>
            <a:p>
              <a:endParaRPr lang="de-DE"/>
            </a:p>
          </p:txBody>
        </p:sp>
      </p:grpSp>
      <p:pic>
        <p:nvPicPr>
          <p:cNvPr id="7" name="Grafik 6">
            <a:extLst>
              <a:ext uri="{FF2B5EF4-FFF2-40B4-BE49-F238E27FC236}">
                <a16:creationId xmlns:a16="http://schemas.microsoft.com/office/drawing/2014/main" xmlns="" id="{4523D1D5-E5B0-1191-A69C-35D617FD4372}"/>
              </a:ext>
            </a:extLst>
          </p:cNvPr>
          <p:cNvPicPr>
            <a:picLocks noChangeAspect="1"/>
          </p:cNvPicPr>
          <p:nvPr/>
        </p:nvPicPr>
        <p:blipFill>
          <a:blip r:embed="rId3"/>
          <a:stretch>
            <a:fillRect/>
          </a:stretch>
        </p:blipFill>
        <p:spPr>
          <a:xfrm>
            <a:off x="1677907" y="3041137"/>
            <a:ext cx="9217422" cy="1966174"/>
          </a:xfrm>
          <a:prstGeom prst="rect">
            <a:avLst/>
          </a:prstGeom>
        </p:spPr>
      </p:pic>
      <p:pic>
        <p:nvPicPr>
          <p:cNvPr id="8" name="Grafik 7" descr="Ausführen mit einfarbiger Füllung">
            <a:extLst>
              <a:ext uri="{FF2B5EF4-FFF2-40B4-BE49-F238E27FC236}">
                <a16:creationId xmlns:a16="http://schemas.microsoft.com/office/drawing/2014/main" xmlns="" id="{6F2782D7-6B33-5479-AB3B-6F142875634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849269" y="5007311"/>
            <a:ext cx="504056" cy="504056"/>
          </a:xfrm>
          <a:prstGeom prst="rect">
            <a:avLst/>
          </a:prstGeom>
        </p:spPr>
      </p:pic>
      <p:grpSp>
        <p:nvGrpSpPr>
          <p:cNvPr id="12" name="Grafik 2" descr="Ausführen mit einfarbiger Füllung">
            <a:extLst>
              <a:ext uri="{FF2B5EF4-FFF2-40B4-BE49-F238E27FC236}">
                <a16:creationId xmlns:a16="http://schemas.microsoft.com/office/drawing/2014/main" xmlns="" id="{A7C230D3-CCE3-3729-3EC1-BB5F9BFDA51B}"/>
              </a:ext>
            </a:extLst>
          </p:cNvPr>
          <p:cNvGrpSpPr/>
          <p:nvPr/>
        </p:nvGrpSpPr>
        <p:grpSpPr>
          <a:xfrm>
            <a:off x="841749" y="4968351"/>
            <a:ext cx="566458" cy="645071"/>
            <a:chOff x="596015" y="4429719"/>
            <a:chExt cx="566458" cy="645071"/>
          </a:xfrm>
          <a:solidFill>
            <a:srgbClr val="C00000"/>
          </a:solidFill>
        </p:grpSpPr>
        <p:sp>
          <p:nvSpPr>
            <p:cNvPr id="13" name="Freihandform: Form 12">
              <a:extLst>
                <a:ext uri="{FF2B5EF4-FFF2-40B4-BE49-F238E27FC236}">
                  <a16:creationId xmlns:a16="http://schemas.microsoft.com/office/drawing/2014/main" xmlns="" id="{0CB14E57-CAD9-0E9B-3E2F-C8264667054D}"/>
                </a:ext>
              </a:extLst>
            </p:cNvPr>
            <p:cNvSpPr/>
            <p:nvPr/>
          </p:nvSpPr>
          <p:spPr>
            <a:xfrm>
              <a:off x="941053" y="4429719"/>
              <a:ext cx="120013" cy="120013"/>
            </a:xfrm>
            <a:custGeom>
              <a:avLst/>
              <a:gdLst>
                <a:gd name="connsiteX0" fmla="*/ 120013 w 120013"/>
                <a:gd name="connsiteY0" fmla="*/ 60007 h 120013"/>
                <a:gd name="connsiteX1" fmla="*/ 60007 w 120013"/>
                <a:gd name="connsiteY1" fmla="*/ 120013 h 120013"/>
                <a:gd name="connsiteX2" fmla="*/ 0 w 120013"/>
                <a:gd name="connsiteY2" fmla="*/ 60007 h 120013"/>
                <a:gd name="connsiteX3" fmla="*/ 60007 w 120013"/>
                <a:gd name="connsiteY3" fmla="*/ 0 h 120013"/>
                <a:gd name="connsiteX4" fmla="*/ 120013 w 120013"/>
                <a:gd name="connsiteY4" fmla="*/ 60007 h 12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3" h="120013">
                  <a:moveTo>
                    <a:pt x="120013" y="60007"/>
                  </a:moveTo>
                  <a:cubicBezTo>
                    <a:pt x="120013" y="93147"/>
                    <a:pt x="93147" y="120013"/>
                    <a:pt x="60007" y="120013"/>
                  </a:cubicBezTo>
                  <a:cubicBezTo>
                    <a:pt x="26866" y="120013"/>
                    <a:pt x="0" y="93147"/>
                    <a:pt x="0" y="60007"/>
                  </a:cubicBezTo>
                  <a:cubicBezTo>
                    <a:pt x="0" y="26866"/>
                    <a:pt x="26866" y="0"/>
                    <a:pt x="60007" y="0"/>
                  </a:cubicBezTo>
                  <a:cubicBezTo>
                    <a:pt x="93147" y="0"/>
                    <a:pt x="120013" y="26866"/>
                    <a:pt x="120013" y="60007"/>
                  </a:cubicBezTo>
                  <a:close/>
                </a:path>
              </a:pathLst>
            </a:custGeom>
            <a:grpFill/>
            <a:ln w="7441" cap="flat">
              <a:noFill/>
              <a:prstDash val="solid"/>
              <a:miter/>
            </a:ln>
          </p:spPr>
          <p:txBody>
            <a:bodyPr rtlCol="0" anchor="ctr"/>
            <a:lstStyle/>
            <a:p>
              <a:endParaRPr lang="de-DE"/>
            </a:p>
          </p:txBody>
        </p:sp>
        <p:sp>
          <p:nvSpPr>
            <p:cNvPr id="14" name="Freihandform: Form 13">
              <a:extLst>
                <a:ext uri="{FF2B5EF4-FFF2-40B4-BE49-F238E27FC236}">
                  <a16:creationId xmlns:a16="http://schemas.microsoft.com/office/drawing/2014/main" xmlns="" id="{31BA935F-A290-E8C7-1AD2-7F790A94BA44}"/>
                </a:ext>
              </a:extLst>
            </p:cNvPr>
            <p:cNvSpPr/>
            <p:nvPr/>
          </p:nvSpPr>
          <p:spPr>
            <a:xfrm>
              <a:off x="596015" y="4557233"/>
              <a:ext cx="566458" cy="517557"/>
            </a:xfrm>
            <a:custGeom>
              <a:avLst/>
              <a:gdLst>
                <a:gd name="connsiteX0" fmla="*/ 550561 w 566458"/>
                <a:gd name="connsiteY0" fmla="*/ 15002 h 517557"/>
                <a:gd name="connsiteX1" fmla="*/ 510057 w 566458"/>
                <a:gd name="connsiteY1" fmla="*/ 27753 h 517557"/>
                <a:gd name="connsiteX2" fmla="*/ 483804 w 566458"/>
                <a:gd name="connsiteY2" fmla="*/ 77259 h 517557"/>
                <a:gd name="connsiteX3" fmla="*/ 368291 w 566458"/>
                <a:gd name="connsiteY3" fmla="*/ 4501 h 517557"/>
                <a:gd name="connsiteX4" fmla="*/ 352539 w 566458"/>
                <a:gd name="connsiteY4" fmla="*/ 0 h 517557"/>
                <a:gd name="connsiteX5" fmla="*/ 225025 w 566458"/>
                <a:gd name="connsiteY5" fmla="*/ 0 h 517557"/>
                <a:gd name="connsiteX6" fmla="*/ 198772 w 566458"/>
                <a:gd name="connsiteY6" fmla="*/ 15752 h 517557"/>
                <a:gd name="connsiteX7" fmla="*/ 150017 w 566458"/>
                <a:gd name="connsiteY7" fmla="*/ 105762 h 517557"/>
                <a:gd name="connsiteX8" fmla="*/ 162018 w 566458"/>
                <a:gd name="connsiteY8" fmla="*/ 146266 h 517557"/>
                <a:gd name="connsiteX9" fmla="*/ 176270 w 566458"/>
                <a:gd name="connsiteY9" fmla="*/ 150017 h 517557"/>
                <a:gd name="connsiteX10" fmla="*/ 202523 w 566458"/>
                <a:gd name="connsiteY10" fmla="*/ 134265 h 517557"/>
                <a:gd name="connsiteX11" fmla="*/ 243027 w 566458"/>
                <a:gd name="connsiteY11" fmla="*/ 60007 h 517557"/>
                <a:gd name="connsiteX12" fmla="*/ 287282 w 566458"/>
                <a:gd name="connsiteY12" fmla="*/ 60007 h 517557"/>
                <a:gd name="connsiteX13" fmla="*/ 154517 w 566458"/>
                <a:gd name="connsiteY13" fmla="*/ 307534 h 517557"/>
                <a:gd name="connsiteX14" fmla="*/ 30003 w 566458"/>
                <a:gd name="connsiteY14" fmla="*/ 307534 h 517557"/>
                <a:gd name="connsiteX15" fmla="*/ 0 w 566458"/>
                <a:gd name="connsiteY15" fmla="*/ 337538 h 517557"/>
                <a:gd name="connsiteX16" fmla="*/ 30003 w 566458"/>
                <a:gd name="connsiteY16" fmla="*/ 367541 h 517557"/>
                <a:gd name="connsiteX17" fmla="*/ 172519 w 566458"/>
                <a:gd name="connsiteY17" fmla="*/ 367541 h 517557"/>
                <a:gd name="connsiteX18" fmla="*/ 198772 w 566458"/>
                <a:gd name="connsiteY18" fmla="*/ 351789 h 517557"/>
                <a:gd name="connsiteX19" fmla="*/ 251278 w 566458"/>
                <a:gd name="connsiteY19" fmla="*/ 255028 h 517557"/>
                <a:gd name="connsiteX20" fmla="*/ 337538 w 566458"/>
                <a:gd name="connsiteY20" fmla="*/ 335287 h 517557"/>
                <a:gd name="connsiteX21" fmla="*/ 330787 w 566458"/>
                <a:gd name="connsiteY21" fmla="*/ 486054 h 517557"/>
                <a:gd name="connsiteX22" fmla="*/ 358540 w 566458"/>
                <a:gd name="connsiteY22" fmla="*/ 517558 h 517557"/>
                <a:gd name="connsiteX23" fmla="*/ 360040 w 566458"/>
                <a:gd name="connsiteY23" fmla="*/ 517558 h 517557"/>
                <a:gd name="connsiteX24" fmla="*/ 390043 w 566458"/>
                <a:gd name="connsiteY24" fmla="*/ 489054 h 517557"/>
                <a:gd name="connsiteX25" fmla="*/ 397544 w 566458"/>
                <a:gd name="connsiteY25" fmla="*/ 324036 h 517557"/>
                <a:gd name="connsiteX26" fmla="*/ 387793 w 566458"/>
                <a:gd name="connsiteY26" fmla="*/ 300783 h 517557"/>
                <a:gd name="connsiteX27" fmla="*/ 315035 w 566458"/>
                <a:gd name="connsiteY27" fmla="*/ 233276 h 517557"/>
                <a:gd name="connsiteX28" fmla="*/ 391544 w 566458"/>
                <a:gd name="connsiteY28" fmla="*/ 90760 h 517557"/>
                <a:gd name="connsiteX29" fmla="*/ 478553 w 566458"/>
                <a:gd name="connsiteY29" fmla="*/ 145516 h 517557"/>
                <a:gd name="connsiteX30" fmla="*/ 502556 w 566458"/>
                <a:gd name="connsiteY30" fmla="*/ 149267 h 517557"/>
                <a:gd name="connsiteX31" fmla="*/ 521308 w 566458"/>
                <a:gd name="connsiteY31" fmla="*/ 134265 h 517557"/>
                <a:gd name="connsiteX32" fmla="*/ 562563 w 566458"/>
                <a:gd name="connsiteY32" fmla="*/ 55506 h 517557"/>
                <a:gd name="connsiteX33" fmla="*/ 550561 w 566458"/>
                <a:gd name="connsiteY33" fmla="*/ 15002 h 5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6458" h="517557">
                  <a:moveTo>
                    <a:pt x="550561" y="15002"/>
                  </a:moveTo>
                  <a:cubicBezTo>
                    <a:pt x="535560" y="7501"/>
                    <a:pt x="517557" y="12751"/>
                    <a:pt x="510057" y="27753"/>
                  </a:cubicBezTo>
                  <a:lnTo>
                    <a:pt x="483804" y="77259"/>
                  </a:lnTo>
                  <a:lnTo>
                    <a:pt x="368291" y="4501"/>
                  </a:lnTo>
                  <a:cubicBezTo>
                    <a:pt x="363790" y="1500"/>
                    <a:pt x="358540" y="0"/>
                    <a:pt x="352539" y="0"/>
                  </a:cubicBezTo>
                  <a:lnTo>
                    <a:pt x="225025" y="0"/>
                  </a:lnTo>
                  <a:cubicBezTo>
                    <a:pt x="213774" y="0"/>
                    <a:pt x="204023" y="6001"/>
                    <a:pt x="198772" y="15752"/>
                  </a:cubicBezTo>
                  <a:lnTo>
                    <a:pt x="150017" y="105762"/>
                  </a:lnTo>
                  <a:cubicBezTo>
                    <a:pt x="141766" y="120013"/>
                    <a:pt x="147766" y="138765"/>
                    <a:pt x="162018" y="146266"/>
                  </a:cubicBezTo>
                  <a:cubicBezTo>
                    <a:pt x="166519" y="148517"/>
                    <a:pt x="171769" y="150017"/>
                    <a:pt x="176270" y="150017"/>
                  </a:cubicBezTo>
                  <a:cubicBezTo>
                    <a:pt x="186771" y="150017"/>
                    <a:pt x="197272" y="144016"/>
                    <a:pt x="202523" y="134265"/>
                  </a:cubicBezTo>
                  <a:lnTo>
                    <a:pt x="243027" y="60007"/>
                  </a:lnTo>
                  <a:lnTo>
                    <a:pt x="287282" y="60007"/>
                  </a:lnTo>
                  <a:lnTo>
                    <a:pt x="154517" y="307534"/>
                  </a:lnTo>
                  <a:lnTo>
                    <a:pt x="30003" y="307534"/>
                  </a:lnTo>
                  <a:cubicBezTo>
                    <a:pt x="13502" y="307534"/>
                    <a:pt x="0" y="321036"/>
                    <a:pt x="0" y="337538"/>
                  </a:cubicBezTo>
                  <a:cubicBezTo>
                    <a:pt x="0" y="354039"/>
                    <a:pt x="13502" y="367541"/>
                    <a:pt x="30003" y="367541"/>
                  </a:cubicBezTo>
                  <a:lnTo>
                    <a:pt x="172519" y="367541"/>
                  </a:lnTo>
                  <a:cubicBezTo>
                    <a:pt x="183770" y="367541"/>
                    <a:pt x="193522" y="361540"/>
                    <a:pt x="198772" y="351789"/>
                  </a:cubicBezTo>
                  <a:lnTo>
                    <a:pt x="251278" y="255028"/>
                  </a:lnTo>
                  <a:lnTo>
                    <a:pt x="337538" y="335287"/>
                  </a:lnTo>
                  <a:lnTo>
                    <a:pt x="330787" y="486054"/>
                  </a:lnTo>
                  <a:cubicBezTo>
                    <a:pt x="329287" y="502556"/>
                    <a:pt x="342038" y="516807"/>
                    <a:pt x="358540" y="517558"/>
                  </a:cubicBezTo>
                  <a:cubicBezTo>
                    <a:pt x="359290" y="517558"/>
                    <a:pt x="359290" y="517558"/>
                    <a:pt x="360040" y="517558"/>
                  </a:cubicBezTo>
                  <a:cubicBezTo>
                    <a:pt x="375792" y="517558"/>
                    <a:pt x="389293" y="504806"/>
                    <a:pt x="390043" y="489054"/>
                  </a:cubicBezTo>
                  <a:lnTo>
                    <a:pt x="397544" y="324036"/>
                  </a:lnTo>
                  <a:cubicBezTo>
                    <a:pt x="398294" y="315035"/>
                    <a:pt x="394544" y="306784"/>
                    <a:pt x="387793" y="300783"/>
                  </a:cubicBezTo>
                  <a:lnTo>
                    <a:pt x="315035" y="233276"/>
                  </a:lnTo>
                  <a:lnTo>
                    <a:pt x="391544" y="90760"/>
                  </a:lnTo>
                  <a:lnTo>
                    <a:pt x="478553" y="145516"/>
                  </a:lnTo>
                  <a:cubicBezTo>
                    <a:pt x="485304" y="150017"/>
                    <a:pt x="494305" y="151517"/>
                    <a:pt x="502556" y="149267"/>
                  </a:cubicBezTo>
                  <a:cubicBezTo>
                    <a:pt x="510807" y="147016"/>
                    <a:pt x="517557" y="141766"/>
                    <a:pt x="521308" y="134265"/>
                  </a:cubicBezTo>
                  <a:lnTo>
                    <a:pt x="562563" y="55506"/>
                  </a:lnTo>
                  <a:cubicBezTo>
                    <a:pt x="570813" y="41255"/>
                    <a:pt x="565563" y="23253"/>
                    <a:pt x="550561" y="15002"/>
                  </a:cubicBezTo>
                  <a:close/>
                </a:path>
              </a:pathLst>
            </a:custGeom>
            <a:grpFill/>
            <a:ln w="7441" cap="flat">
              <a:noFill/>
              <a:prstDash val="solid"/>
              <a:miter/>
            </a:ln>
          </p:spPr>
          <p:txBody>
            <a:bodyPr rtlCol="0" anchor="ctr"/>
            <a:lstStyle/>
            <a:p>
              <a:endParaRPr lang="de-DE"/>
            </a:p>
          </p:txBody>
        </p:sp>
      </p:grpSp>
      <p:grpSp>
        <p:nvGrpSpPr>
          <p:cNvPr id="15" name="Grafik 2" descr="Ausführen mit einfarbiger Füllung">
            <a:extLst>
              <a:ext uri="{FF2B5EF4-FFF2-40B4-BE49-F238E27FC236}">
                <a16:creationId xmlns:a16="http://schemas.microsoft.com/office/drawing/2014/main" xmlns="" id="{D2A8EDEE-B4CD-5AFC-17D0-C7ABD580D947}"/>
              </a:ext>
            </a:extLst>
          </p:cNvPr>
          <p:cNvGrpSpPr/>
          <p:nvPr/>
        </p:nvGrpSpPr>
        <p:grpSpPr>
          <a:xfrm>
            <a:off x="994149" y="5120751"/>
            <a:ext cx="566458" cy="645071"/>
            <a:chOff x="596015" y="4429719"/>
            <a:chExt cx="566458" cy="645071"/>
          </a:xfrm>
          <a:solidFill>
            <a:srgbClr val="00B050"/>
          </a:solidFill>
        </p:grpSpPr>
        <p:sp>
          <p:nvSpPr>
            <p:cNvPr id="16" name="Freihandform: Form 15">
              <a:extLst>
                <a:ext uri="{FF2B5EF4-FFF2-40B4-BE49-F238E27FC236}">
                  <a16:creationId xmlns:a16="http://schemas.microsoft.com/office/drawing/2014/main" xmlns="" id="{6A646DFB-7CDB-B6A5-9BA8-C7E9C943A111}"/>
                </a:ext>
              </a:extLst>
            </p:cNvPr>
            <p:cNvSpPr/>
            <p:nvPr/>
          </p:nvSpPr>
          <p:spPr>
            <a:xfrm>
              <a:off x="941053" y="4429719"/>
              <a:ext cx="120013" cy="120013"/>
            </a:xfrm>
            <a:custGeom>
              <a:avLst/>
              <a:gdLst>
                <a:gd name="connsiteX0" fmla="*/ 120013 w 120013"/>
                <a:gd name="connsiteY0" fmla="*/ 60007 h 120013"/>
                <a:gd name="connsiteX1" fmla="*/ 60007 w 120013"/>
                <a:gd name="connsiteY1" fmla="*/ 120013 h 120013"/>
                <a:gd name="connsiteX2" fmla="*/ 0 w 120013"/>
                <a:gd name="connsiteY2" fmla="*/ 60007 h 120013"/>
                <a:gd name="connsiteX3" fmla="*/ 60007 w 120013"/>
                <a:gd name="connsiteY3" fmla="*/ 0 h 120013"/>
                <a:gd name="connsiteX4" fmla="*/ 120013 w 120013"/>
                <a:gd name="connsiteY4" fmla="*/ 60007 h 12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3" h="120013">
                  <a:moveTo>
                    <a:pt x="120013" y="60007"/>
                  </a:moveTo>
                  <a:cubicBezTo>
                    <a:pt x="120013" y="93147"/>
                    <a:pt x="93147" y="120013"/>
                    <a:pt x="60007" y="120013"/>
                  </a:cubicBezTo>
                  <a:cubicBezTo>
                    <a:pt x="26866" y="120013"/>
                    <a:pt x="0" y="93147"/>
                    <a:pt x="0" y="60007"/>
                  </a:cubicBezTo>
                  <a:cubicBezTo>
                    <a:pt x="0" y="26866"/>
                    <a:pt x="26866" y="0"/>
                    <a:pt x="60007" y="0"/>
                  </a:cubicBezTo>
                  <a:cubicBezTo>
                    <a:pt x="93147" y="0"/>
                    <a:pt x="120013" y="26866"/>
                    <a:pt x="120013" y="60007"/>
                  </a:cubicBezTo>
                  <a:close/>
                </a:path>
              </a:pathLst>
            </a:custGeom>
            <a:grpFill/>
            <a:ln w="7441" cap="flat">
              <a:noFill/>
              <a:prstDash val="solid"/>
              <a:miter/>
            </a:ln>
          </p:spPr>
          <p:txBody>
            <a:bodyPr rtlCol="0" anchor="ctr"/>
            <a:lstStyle/>
            <a:p>
              <a:endParaRPr lang="de-DE"/>
            </a:p>
          </p:txBody>
        </p:sp>
        <p:sp>
          <p:nvSpPr>
            <p:cNvPr id="17" name="Freihandform: Form 16">
              <a:extLst>
                <a:ext uri="{FF2B5EF4-FFF2-40B4-BE49-F238E27FC236}">
                  <a16:creationId xmlns:a16="http://schemas.microsoft.com/office/drawing/2014/main" xmlns="" id="{00D55334-C525-0D29-2ECC-D41C7AEDF9DE}"/>
                </a:ext>
              </a:extLst>
            </p:cNvPr>
            <p:cNvSpPr/>
            <p:nvPr/>
          </p:nvSpPr>
          <p:spPr>
            <a:xfrm>
              <a:off x="596015" y="4557233"/>
              <a:ext cx="566458" cy="517557"/>
            </a:xfrm>
            <a:custGeom>
              <a:avLst/>
              <a:gdLst>
                <a:gd name="connsiteX0" fmla="*/ 550561 w 566458"/>
                <a:gd name="connsiteY0" fmla="*/ 15002 h 517557"/>
                <a:gd name="connsiteX1" fmla="*/ 510057 w 566458"/>
                <a:gd name="connsiteY1" fmla="*/ 27753 h 517557"/>
                <a:gd name="connsiteX2" fmla="*/ 483804 w 566458"/>
                <a:gd name="connsiteY2" fmla="*/ 77259 h 517557"/>
                <a:gd name="connsiteX3" fmla="*/ 368291 w 566458"/>
                <a:gd name="connsiteY3" fmla="*/ 4501 h 517557"/>
                <a:gd name="connsiteX4" fmla="*/ 352539 w 566458"/>
                <a:gd name="connsiteY4" fmla="*/ 0 h 517557"/>
                <a:gd name="connsiteX5" fmla="*/ 225025 w 566458"/>
                <a:gd name="connsiteY5" fmla="*/ 0 h 517557"/>
                <a:gd name="connsiteX6" fmla="*/ 198772 w 566458"/>
                <a:gd name="connsiteY6" fmla="*/ 15752 h 517557"/>
                <a:gd name="connsiteX7" fmla="*/ 150017 w 566458"/>
                <a:gd name="connsiteY7" fmla="*/ 105762 h 517557"/>
                <a:gd name="connsiteX8" fmla="*/ 162018 w 566458"/>
                <a:gd name="connsiteY8" fmla="*/ 146266 h 517557"/>
                <a:gd name="connsiteX9" fmla="*/ 176270 w 566458"/>
                <a:gd name="connsiteY9" fmla="*/ 150017 h 517557"/>
                <a:gd name="connsiteX10" fmla="*/ 202523 w 566458"/>
                <a:gd name="connsiteY10" fmla="*/ 134265 h 517557"/>
                <a:gd name="connsiteX11" fmla="*/ 243027 w 566458"/>
                <a:gd name="connsiteY11" fmla="*/ 60007 h 517557"/>
                <a:gd name="connsiteX12" fmla="*/ 287282 w 566458"/>
                <a:gd name="connsiteY12" fmla="*/ 60007 h 517557"/>
                <a:gd name="connsiteX13" fmla="*/ 154517 w 566458"/>
                <a:gd name="connsiteY13" fmla="*/ 307534 h 517557"/>
                <a:gd name="connsiteX14" fmla="*/ 30003 w 566458"/>
                <a:gd name="connsiteY14" fmla="*/ 307534 h 517557"/>
                <a:gd name="connsiteX15" fmla="*/ 0 w 566458"/>
                <a:gd name="connsiteY15" fmla="*/ 337538 h 517557"/>
                <a:gd name="connsiteX16" fmla="*/ 30003 w 566458"/>
                <a:gd name="connsiteY16" fmla="*/ 367541 h 517557"/>
                <a:gd name="connsiteX17" fmla="*/ 172519 w 566458"/>
                <a:gd name="connsiteY17" fmla="*/ 367541 h 517557"/>
                <a:gd name="connsiteX18" fmla="*/ 198772 w 566458"/>
                <a:gd name="connsiteY18" fmla="*/ 351789 h 517557"/>
                <a:gd name="connsiteX19" fmla="*/ 251278 w 566458"/>
                <a:gd name="connsiteY19" fmla="*/ 255028 h 517557"/>
                <a:gd name="connsiteX20" fmla="*/ 337538 w 566458"/>
                <a:gd name="connsiteY20" fmla="*/ 335287 h 517557"/>
                <a:gd name="connsiteX21" fmla="*/ 330787 w 566458"/>
                <a:gd name="connsiteY21" fmla="*/ 486054 h 517557"/>
                <a:gd name="connsiteX22" fmla="*/ 358540 w 566458"/>
                <a:gd name="connsiteY22" fmla="*/ 517558 h 517557"/>
                <a:gd name="connsiteX23" fmla="*/ 360040 w 566458"/>
                <a:gd name="connsiteY23" fmla="*/ 517558 h 517557"/>
                <a:gd name="connsiteX24" fmla="*/ 390043 w 566458"/>
                <a:gd name="connsiteY24" fmla="*/ 489054 h 517557"/>
                <a:gd name="connsiteX25" fmla="*/ 397544 w 566458"/>
                <a:gd name="connsiteY25" fmla="*/ 324036 h 517557"/>
                <a:gd name="connsiteX26" fmla="*/ 387793 w 566458"/>
                <a:gd name="connsiteY26" fmla="*/ 300783 h 517557"/>
                <a:gd name="connsiteX27" fmla="*/ 315035 w 566458"/>
                <a:gd name="connsiteY27" fmla="*/ 233276 h 517557"/>
                <a:gd name="connsiteX28" fmla="*/ 391544 w 566458"/>
                <a:gd name="connsiteY28" fmla="*/ 90760 h 517557"/>
                <a:gd name="connsiteX29" fmla="*/ 478553 w 566458"/>
                <a:gd name="connsiteY29" fmla="*/ 145516 h 517557"/>
                <a:gd name="connsiteX30" fmla="*/ 502556 w 566458"/>
                <a:gd name="connsiteY30" fmla="*/ 149267 h 517557"/>
                <a:gd name="connsiteX31" fmla="*/ 521308 w 566458"/>
                <a:gd name="connsiteY31" fmla="*/ 134265 h 517557"/>
                <a:gd name="connsiteX32" fmla="*/ 562563 w 566458"/>
                <a:gd name="connsiteY32" fmla="*/ 55506 h 517557"/>
                <a:gd name="connsiteX33" fmla="*/ 550561 w 566458"/>
                <a:gd name="connsiteY33" fmla="*/ 15002 h 5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6458" h="517557">
                  <a:moveTo>
                    <a:pt x="550561" y="15002"/>
                  </a:moveTo>
                  <a:cubicBezTo>
                    <a:pt x="535560" y="7501"/>
                    <a:pt x="517557" y="12751"/>
                    <a:pt x="510057" y="27753"/>
                  </a:cubicBezTo>
                  <a:lnTo>
                    <a:pt x="483804" y="77259"/>
                  </a:lnTo>
                  <a:lnTo>
                    <a:pt x="368291" y="4501"/>
                  </a:lnTo>
                  <a:cubicBezTo>
                    <a:pt x="363790" y="1500"/>
                    <a:pt x="358540" y="0"/>
                    <a:pt x="352539" y="0"/>
                  </a:cubicBezTo>
                  <a:lnTo>
                    <a:pt x="225025" y="0"/>
                  </a:lnTo>
                  <a:cubicBezTo>
                    <a:pt x="213774" y="0"/>
                    <a:pt x="204023" y="6001"/>
                    <a:pt x="198772" y="15752"/>
                  </a:cubicBezTo>
                  <a:lnTo>
                    <a:pt x="150017" y="105762"/>
                  </a:lnTo>
                  <a:cubicBezTo>
                    <a:pt x="141766" y="120013"/>
                    <a:pt x="147766" y="138765"/>
                    <a:pt x="162018" y="146266"/>
                  </a:cubicBezTo>
                  <a:cubicBezTo>
                    <a:pt x="166519" y="148517"/>
                    <a:pt x="171769" y="150017"/>
                    <a:pt x="176270" y="150017"/>
                  </a:cubicBezTo>
                  <a:cubicBezTo>
                    <a:pt x="186771" y="150017"/>
                    <a:pt x="197272" y="144016"/>
                    <a:pt x="202523" y="134265"/>
                  </a:cubicBezTo>
                  <a:lnTo>
                    <a:pt x="243027" y="60007"/>
                  </a:lnTo>
                  <a:lnTo>
                    <a:pt x="287282" y="60007"/>
                  </a:lnTo>
                  <a:lnTo>
                    <a:pt x="154517" y="307534"/>
                  </a:lnTo>
                  <a:lnTo>
                    <a:pt x="30003" y="307534"/>
                  </a:lnTo>
                  <a:cubicBezTo>
                    <a:pt x="13502" y="307534"/>
                    <a:pt x="0" y="321036"/>
                    <a:pt x="0" y="337538"/>
                  </a:cubicBezTo>
                  <a:cubicBezTo>
                    <a:pt x="0" y="354039"/>
                    <a:pt x="13502" y="367541"/>
                    <a:pt x="30003" y="367541"/>
                  </a:cubicBezTo>
                  <a:lnTo>
                    <a:pt x="172519" y="367541"/>
                  </a:lnTo>
                  <a:cubicBezTo>
                    <a:pt x="183770" y="367541"/>
                    <a:pt x="193522" y="361540"/>
                    <a:pt x="198772" y="351789"/>
                  </a:cubicBezTo>
                  <a:lnTo>
                    <a:pt x="251278" y="255028"/>
                  </a:lnTo>
                  <a:lnTo>
                    <a:pt x="337538" y="335287"/>
                  </a:lnTo>
                  <a:lnTo>
                    <a:pt x="330787" y="486054"/>
                  </a:lnTo>
                  <a:cubicBezTo>
                    <a:pt x="329287" y="502556"/>
                    <a:pt x="342038" y="516807"/>
                    <a:pt x="358540" y="517558"/>
                  </a:cubicBezTo>
                  <a:cubicBezTo>
                    <a:pt x="359290" y="517558"/>
                    <a:pt x="359290" y="517558"/>
                    <a:pt x="360040" y="517558"/>
                  </a:cubicBezTo>
                  <a:cubicBezTo>
                    <a:pt x="375792" y="517558"/>
                    <a:pt x="389293" y="504806"/>
                    <a:pt x="390043" y="489054"/>
                  </a:cubicBezTo>
                  <a:lnTo>
                    <a:pt x="397544" y="324036"/>
                  </a:lnTo>
                  <a:cubicBezTo>
                    <a:pt x="398294" y="315035"/>
                    <a:pt x="394544" y="306784"/>
                    <a:pt x="387793" y="300783"/>
                  </a:cubicBezTo>
                  <a:lnTo>
                    <a:pt x="315035" y="233276"/>
                  </a:lnTo>
                  <a:lnTo>
                    <a:pt x="391544" y="90760"/>
                  </a:lnTo>
                  <a:lnTo>
                    <a:pt x="478553" y="145516"/>
                  </a:lnTo>
                  <a:cubicBezTo>
                    <a:pt x="485304" y="150017"/>
                    <a:pt x="494305" y="151517"/>
                    <a:pt x="502556" y="149267"/>
                  </a:cubicBezTo>
                  <a:cubicBezTo>
                    <a:pt x="510807" y="147016"/>
                    <a:pt x="517557" y="141766"/>
                    <a:pt x="521308" y="134265"/>
                  </a:cubicBezTo>
                  <a:lnTo>
                    <a:pt x="562563" y="55506"/>
                  </a:lnTo>
                  <a:cubicBezTo>
                    <a:pt x="570813" y="41255"/>
                    <a:pt x="565563" y="23253"/>
                    <a:pt x="550561" y="15002"/>
                  </a:cubicBezTo>
                  <a:close/>
                </a:path>
              </a:pathLst>
            </a:custGeom>
            <a:grpFill/>
            <a:ln w="7441" cap="flat">
              <a:noFill/>
              <a:prstDash val="solid"/>
              <a:miter/>
            </a:ln>
          </p:spPr>
          <p:txBody>
            <a:bodyPr rtlCol="0" anchor="ctr"/>
            <a:lstStyle/>
            <a:p>
              <a:endParaRPr lang="de-DE"/>
            </a:p>
          </p:txBody>
        </p:sp>
      </p:grpSp>
      <p:grpSp>
        <p:nvGrpSpPr>
          <p:cNvPr id="21" name="Grafik 2" descr="Ausführen mit einfarbiger Füllung">
            <a:extLst>
              <a:ext uri="{FF2B5EF4-FFF2-40B4-BE49-F238E27FC236}">
                <a16:creationId xmlns:a16="http://schemas.microsoft.com/office/drawing/2014/main" xmlns="" id="{F8B8408B-46A0-2DB0-335B-FDE0F2239EF5}"/>
              </a:ext>
            </a:extLst>
          </p:cNvPr>
          <p:cNvGrpSpPr/>
          <p:nvPr/>
        </p:nvGrpSpPr>
        <p:grpSpPr>
          <a:xfrm>
            <a:off x="1146549" y="5273151"/>
            <a:ext cx="566458" cy="645071"/>
            <a:chOff x="596015" y="4429719"/>
            <a:chExt cx="566458" cy="645071"/>
          </a:xfrm>
          <a:solidFill>
            <a:srgbClr val="FFC000"/>
          </a:solidFill>
        </p:grpSpPr>
        <p:sp>
          <p:nvSpPr>
            <p:cNvPr id="22" name="Freihandform: Form 21">
              <a:extLst>
                <a:ext uri="{FF2B5EF4-FFF2-40B4-BE49-F238E27FC236}">
                  <a16:creationId xmlns:a16="http://schemas.microsoft.com/office/drawing/2014/main" xmlns="" id="{890B87E7-F377-12D5-1981-41014DB7E966}"/>
                </a:ext>
              </a:extLst>
            </p:cNvPr>
            <p:cNvSpPr/>
            <p:nvPr/>
          </p:nvSpPr>
          <p:spPr>
            <a:xfrm>
              <a:off x="941053" y="4429719"/>
              <a:ext cx="120013" cy="120013"/>
            </a:xfrm>
            <a:custGeom>
              <a:avLst/>
              <a:gdLst>
                <a:gd name="connsiteX0" fmla="*/ 120013 w 120013"/>
                <a:gd name="connsiteY0" fmla="*/ 60007 h 120013"/>
                <a:gd name="connsiteX1" fmla="*/ 60007 w 120013"/>
                <a:gd name="connsiteY1" fmla="*/ 120013 h 120013"/>
                <a:gd name="connsiteX2" fmla="*/ 0 w 120013"/>
                <a:gd name="connsiteY2" fmla="*/ 60007 h 120013"/>
                <a:gd name="connsiteX3" fmla="*/ 60007 w 120013"/>
                <a:gd name="connsiteY3" fmla="*/ 0 h 120013"/>
                <a:gd name="connsiteX4" fmla="*/ 120013 w 120013"/>
                <a:gd name="connsiteY4" fmla="*/ 60007 h 12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3" h="120013">
                  <a:moveTo>
                    <a:pt x="120013" y="60007"/>
                  </a:moveTo>
                  <a:cubicBezTo>
                    <a:pt x="120013" y="93147"/>
                    <a:pt x="93147" y="120013"/>
                    <a:pt x="60007" y="120013"/>
                  </a:cubicBezTo>
                  <a:cubicBezTo>
                    <a:pt x="26866" y="120013"/>
                    <a:pt x="0" y="93147"/>
                    <a:pt x="0" y="60007"/>
                  </a:cubicBezTo>
                  <a:cubicBezTo>
                    <a:pt x="0" y="26866"/>
                    <a:pt x="26866" y="0"/>
                    <a:pt x="60007" y="0"/>
                  </a:cubicBezTo>
                  <a:cubicBezTo>
                    <a:pt x="93147" y="0"/>
                    <a:pt x="120013" y="26866"/>
                    <a:pt x="120013" y="60007"/>
                  </a:cubicBezTo>
                  <a:close/>
                </a:path>
              </a:pathLst>
            </a:custGeom>
            <a:grpFill/>
            <a:ln w="7441" cap="flat">
              <a:no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xmlns="" id="{0FDF3481-370E-6695-D503-2930B9C4989A}"/>
                </a:ext>
              </a:extLst>
            </p:cNvPr>
            <p:cNvSpPr/>
            <p:nvPr/>
          </p:nvSpPr>
          <p:spPr>
            <a:xfrm>
              <a:off x="596015" y="4557233"/>
              <a:ext cx="566458" cy="517557"/>
            </a:xfrm>
            <a:custGeom>
              <a:avLst/>
              <a:gdLst>
                <a:gd name="connsiteX0" fmla="*/ 550561 w 566458"/>
                <a:gd name="connsiteY0" fmla="*/ 15002 h 517557"/>
                <a:gd name="connsiteX1" fmla="*/ 510057 w 566458"/>
                <a:gd name="connsiteY1" fmla="*/ 27753 h 517557"/>
                <a:gd name="connsiteX2" fmla="*/ 483804 w 566458"/>
                <a:gd name="connsiteY2" fmla="*/ 77259 h 517557"/>
                <a:gd name="connsiteX3" fmla="*/ 368291 w 566458"/>
                <a:gd name="connsiteY3" fmla="*/ 4501 h 517557"/>
                <a:gd name="connsiteX4" fmla="*/ 352539 w 566458"/>
                <a:gd name="connsiteY4" fmla="*/ 0 h 517557"/>
                <a:gd name="connsiteX5" fmla="*/ 225025 w 566458"/>
                <a:gd name="connsiteY5" fmla="*/ 0 h 517557"/>
                <a:gd name="connsiteX6" fmla="*/ 198772 w 566458"/>
                <a:gd name="connsiteY6" fmla="*/ 15752 h 517557"/>
                <a:gd name="connsiteX7" fmla="*/ 150017 w 566458"/>
                <a:gd name="connsiteY7" fmla="*/ 105762 h 517557"/>
                <a:gd name="connsiteX8" fmla="*/ 162018 w 566458"/>
                <a:gd name="connsiteY8" fmla="*/ 146266 h 517557"/>
                <a:gd name="connsiteX9" fmla="*/ 176270 w 566458"/>
                <a:gd name="connsiteY9" fmla="*/ 150017 h 517557"/>
                <a:gd name="connsiteX10" fmla="*/ 202523 w 566458"/>
                <a:gd name="connsiteY10" fmla="*/ 134265 h 517557"/>
                <a:gd name="connsiteX11" fmla="*/ 243027 w 566458"/>
                <a:gd name="connsiteY11" fmla="*/ 60007 h 517557"/>
                <a:gd name="connsiteX12" fmla="*/ 287282 w 566458"/>
                <a:gd name="connsiteY12" fmla="*/ 60007 h 517557"/>
                <a:gd name="connsiteX13" fmla="*/ 154517 w 566458"/>
                <a:gd name="connsiteY13" fmla="*/ 307534 h 517557"/>
                <a:gd name="connsiteX14" fmla="*/ 30003 w 566458"/>
                <a:gd name="connsiteY14" fmla="*/ 307534 h 517557"/>
                <a:gd name="connsiteX15" fmla="*/ 0 w 566458"/>
                <a:gd name="connsiteY15" fmla="*/ 337538 h 517557"/>
                <a:gd name="connsiteX16" fmla="*/ 30003 w 566458"/>
                <a:gd name="connsiteY16" fmla="*/ 367541 h 517557"/>
                <a:gd name="connsiteX17" fmla="*/ 172519 w 566458"/>
                <a:gd name="connsiteY17" fmla="*/ 367541 h 517557"/>
                <a:gd name="connsiteX18" fmla="*/ 198772 w 566458"/>
                <a:gd name="connsiteY18" fmla="*/ 351789 h 517557"/>
                <a:gd name="connsiteX19" fmla="*/ 251278 w 566458"/>
                <a:gd name="connsiteY19" fmla="*/ 255028 h 517557"/>
                <a:gd name="connsiteX20" fmla="*/ 337538 w 566458"/>
                <a:gd name="connsiteY20" fmla="*/ 335287 h 517557"/>
                <a:gd name="connsiteX21" fmla="*/ 330787 w 566458"/>
                <a:gd name="connsiteY21" fmla="*/ 486054 h 517557"/>
                <a:gd name="connsiteX22" fmla="*/ 358540 w 566458"/>
                <a:gd name="connsiteY22" fmla="*/ 517558 h 517557"/>
                <a:gd name="connsiteX23" fmla="*/ 360040 w 566458"/>
                <a:gd name="connsiteY23" fmla="*/ 517558 h 517557"/>
                <a:gd name="connsiteX24" fmla="*/ 390043 w 566458"/>
                <a:gd name="connsiteY24" fmla="*/ 489054 h 517557"/>
                <a:gd name="connsiteX25" fmla="*/ 397544 w 566458"/>
                <a:gd name="connsiteY25" fmla="*/ 324036 h 517557"/>
                <a:gd name="connsiteX26" fmla="*/ 387793 w 566458"/>
                <a:gd name="connsiteY26" fmla="*/ 300783 h 517557"/>
                <a:gd name="connsiteX27" fmla="*/ 315035 w 566458"/>
                <a:gd name="connsiteY27" fmla="*/ 233276 h 517557"/>
                <a:gd name="connsiteX28" fmla="*/ 391544 w 566458"/>
                <a:gd name="connsiteY28" fmla="*/ 90760 h 517557"/>
                <a:gd name="connsiteX29" fmla="*/ 478553 w 566458"/>
                <a:gd name="connsiteY29" fmla="*/ 145516 h 517557"/>
                <a:gd name="connsiteX30" fmla="*/ 502556 w 566458"/>
                <a:gd name="connsiteY30" fmla="*/ 149267 h 517557"/>
                <a:gd name="connsiteX31" fmla="*/ 521308 w 566458"/>
                <a:gd name="connsiteY31" fmla="*/ 134265 h 517557"/>
                <a:gd name="connsiteX32" fmla="*/ 562563 w 566458"/>
                <a:gd name="connsiteY32" fmla="*/ 55506 h 517557"/>
                <a:gd name="connsiteX33" fmla="*/ 550561 w 566458"/>
                <a:gd name="connsiteY33" fmla="*/ 15002 h 5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6458" h="517557">
                  <a:moveTo>
                    <a:pt x="550561" y="15002"/>
                  </a:moveTo>
                  <a:cubicBezTo>
                    <a:pt x="535560" y="7501"/>
                    <a:pt x="517557" y="12751"/>
                    <a:pt x="510057" y="27753"/>
                  </a:cubicBezTo>
                  <a:lnTo>
                    <a:pt x="483804" y="77259"/>
                  </a:lnTo>
                  <a:lnTo>
                    <a:pt x="368291" y="4501"/>
                  </a:lnTo>
                  <a:cubicBezTo>
                    <a:pt x="363790" y="1500"/>
                    <a:pt x="358540" y="0"/>
                    <a:pt x="352539" y="0"/>
                  </a:cubicBezTo>
                  <a:lnTo>
                    <a:pt x="225025" y="0"/>
                  </a:lnTo>
                  <a:cubicBezTo>
                    <a:pt x="213774" y="0"/>
                    <a:pt x="204023" y="6001"/>
                    <a:pt x="198772" y="15752"/>
                  </a:cubicBezTo>
                  <a:lnTo>
                    <a:pt x="150017" y="105762"/>
                  </a:lnTo>
                  <a:cubicBezTo>
                    <a:pt x="141766" y="120013"/>
                    <a:pt x="147766" y="138765"/>
                    <a:pt x="162018" y="146266"/>
                  </a:cubicBezTo>
                  <a:cubicBezTo>
                    <a:pt x="166519" y="148517"/>
                    <a:pt x="171769" y="150017"/>
                    <a:pt x="176270" y="150017"/>
                  </a:cubicBezTo>
                  <a:cubicBezTo>
                    <a:pt x="186771" y="150017"/>
                    <a:pt x="197272" y="144016"/>
                    <a:pt x="202523" y="134265"/>
                  </a:cubicBezTo>
                  <a:lnTo>
                    <a:pt x="243027" y="60007"/>
                  </a:lnTo>
                  <a:lnTo>
                    <a:pt x="287282" y="60007"/>
                  </a:lnTo>
                  <a:lnTo>
                    <a:pt x="154517" y="307534"/>
                  </a:lnTo>
                  <a:lnTo>
                    <a:pt x="30003" y="307534"/>
                  </a:lnTo>
                  <a:cubicBezTo>
                    <a:pt x="13502" y="307534"/>
                    <a:pt x="0" y="321036"/>
                    <a:pt x="0" y="337538"/>
                  </a:cubicBezTo>
                  <a:cubicBezTo>
                    <a:pt x="0" y="354039"/>
                    <a:pt x="13502" y="367541"/>
                    <a:pt x="30003" y="367541"/>
                  </a:cubicBezTo>
                  <a:lnTo>
                    <a:pt x="172519" y="367541"/>
                  </a:lnTo>
                  <a:cubicBezTo>
                    <a:pt x="183770" y="367541"/>
                    <a:pt x="193522" y="361540"/>
                    <a:pt x="198772" y="351789"/>
                  </a:cubicBezTo>
                  <a:lnTo>
                    <a:pt x="251278" y="255028"/>
                  </a:lnTo>
                  <a:lnTo>
                    <a:pt x="337538" y="335287"/>
                  </a:lnTo>
                  <a:lnTo>
                    <a:pt x="330787" y="486054"/>
                  </a:lnTo>
                  <a:cubicBezTo>
                    <a:pt x="329287" y="502556"/>
                    <a:pt x="342038" y="516807"/>
                    <a:pt x="358540" y="517558"/>
                  </a:cubicBezTo>
                  <a:cubicBezTo>
                    <a:pt x="359290" y="517558"/>
                    <a:pt x="359290" y="517558"/>
                    <a:pt x="360040" y="517558"/>
                  </a:cubicBezTo>
                  <a:cubicBezTo>
                    <a:pt x="375792" y="517558"/>
                    <a:pt x="389293" y="504806"/>
                    <a:pt x="390043" y="489054"/>
                  </a:cubicBezTo>
                  <a:lnTo>
                    <a:pt x="397544" y="324036"/>
                  </a:lnTo>
                  <a:cubicBezTo>
                    <a:pt x="398294" y="315035"/>
                    <a:pt x="394544" y="306784"/>
                    <a:pt x="387793" y="300783"/>
                  </a:cubicBezTo>
                  <a:lnTo>
                    <a:pt x="315035" y="233276"/>
                  </a:lnTo>
                  <a:lnTo>
                    <a:pt x="391544" y="90760"/>
                  </a:lnTo>
                  <a:lnTo>
                    <a:pt x="478553" y="145516"/>
                  </a:lnTo>
                  <a:cubicBezTo>
                    <a:pt x="485304" y="150017"/>
                    <a:pt x="494305" y="151517"/>
                    <a:pt x="502556" y="149267"/>
                  </a:cubicBezTo>
                  <a:cubicBezTo>
                    <a:pt x="510807" y="147016"/>
                    <a:pt x="517557" y="141766"/>
                    <a:pt x="521308" y="134265"/>
                  </a:cubicBezTo>
                  <a:lnTo>
                    <a:pt x="562563" y="55506"/>
                  </a:lnTo>
                  <a:cubicBezTo>
                    <a:pt x="570813" y="41255"/>
                    <a:pt x="565563" y="23253"/>
                    <a:pt x="550561" y="15002"/>
                  </a:cubicBezTo>
                  <a:close/>
                </a:path>
              </a:pathLst>
            </a:custGeom>
            <a:grpFill/>
            <a:ln w="7441" cap="flat">
              <a:noFill/>
              <a:prstDash val="solid"/>
              <a:miter/>
            </a:ln>
          </p:spPr>
          <p:txBody>
            <a:bodyPr rtlCol="0" anchor="ctr"/>
            <a:lstStyle/>
            <a:p>
              <a:endParaRPr lang="de-DE"/>
            </a:p>
          </p:txBody>
        </p:sp>
      </p:grpSp>
      <p:sp>
        <p:nvSpPr>
          <p:cNvPr id="24" name="Textfeld 23">
            <a:extLst>
              <a:ext uri="{FF2B5EF4-FFF2-40B4-BE49-F238E27FC236}">
                <a16:creationId xmlns:a16="http://schemas.microsoft.com/office/drawing/2014/main" xmlns="" id="{173556F9-1E26-6243-F39E-A14A7760B14E}"/>
              </a:ext>
            </a:extLst>
          </p:cNvPr>
          <p:cNvSpPr txBox="1"/>
          <p:nvPr/>
        </p:nvSpPr>
        <p:spPr>
          <a:xfrm rot="1816369">
            <a:off x="9773903" y="1788902"/>
            <a:ext cx="1361807" cy="957168"/>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Persönliche Ziele, Fragen?</a:t>
            </a:r>
            <a:endParaRPr lang="de-DE" sz="1600" dirty="0">
              <a:latin typeface="Calibri" panose="020F0502020204030204" pitchFamily="34" charset="0"/>
              <a:cs typeface="Calibri" panose="020F0502020204030204" pitchFamily="34" charset="0"/>
            </a:endParaRPr>
          </a:p>
        </p:txBody>
      </p:sp>
      <p:sp>
        <p:nvSpPr>
          <p:cNvPr id="25" name="Textfeld 24">
            <a:extLst>
              <a:ext uri="{FF2B5EF4-FFF2-40B4-BE49-F238E27FC236}">
                <a16:creationId xmlns:a16="http://schemas.microsoft.com/office/drawing/2014/main" xmlns="" id="{FF289569-F16E-4134-4E32-2C14540B3338}"/>
              </a:ext>
            </a:extLst>
          </p:cNvPr>
          <p:cNvSpPr txBox="1"/>
          <p:nvPr/>
        </p:nvSpPr>
        <p:spPr>
          <a:xfrm rot="1816369">
            <a:off x="7769826" y="1801741"/>
            <a:ext cx="1348779" cy="735141"/>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GenAI Modelle</a:t>
            </a:r>
            <a:endParaRPr lang="de-DE" sz="1600" dirty="0">
              <a:latin typeface="Calibri" panose="020F0502020204030204" pitchFamily="34" charset="0"/>
              <a:cs typeface="Calibri" panose="020F0502020204030204" pitchFamily="34" charset="0"/>
            </a:endParaRPr>
          </a:p>
        </p:txBody>
      </p:sp>
      <p:sp>
        <p:nvSpPr>
          <p:cNvPr id="26" name="Textfeld 25">
            <a:extLst>
              <a:ext uri="{FF2B5EF4-FFF2-40B4-BE49-F238E27FC236}">
                <a16:creationId xmlns:a16="http://schemas.microsoft.com/office/drawing/2014/main" xmlns="" id="{76C9A4A2-31EA-85C2-83AC-77FD6C98D1F6}"/>
              </a:ext>
            </a:extLst>
          </p:cNvPr>
          <p:cNvSpPr txBox="1"/>
          <p:nvPr/>
        </p:nvSpPr>
        <p:spPr>
          <a:xfrm rot="1296674">
            <a:off x="6119799" y="1818960"/>
            <a:ext cx="1806557" cy="728880"/>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Projekt Management</a:t>
            </a:r>
            <a:endParaRPr lang="de-DE" sz="1600" dirty="0">
              <a:latin typeface="Calibri" panose="020F0502020204030204" pitchFamily="34" charset="0"/>
              <a:cs typeface="Calibri" panose="020F0502020204030204" pitchFamily="34" charset="0"/>
            </a:endParaRPr>
          </a:p>
        </p:txBody>
      </p:sp>
      <p:sp>
        <p:nvSpPr>
          <p:cNvPr id="27" name="Textfeld 26">
            <a:extLst>
              <a:ext uri="{FF2B5EF4-FFF2-40B4-BE49-F238E27FC236}">
                <a16:creationId xmlns:a16="http://schemas.microsoft.com/office/drawing/2014/main" xmlns="" id="{734CC552-2A6B-8AC3-C8AF-C1295C0C2CAF}"/>
              </a:ext>
            </a:extLst>
          </p:cNvPr>
          <p:cNvSpPr txBox="1"/>
          <p:nvPr/>
        </p:nvSpPr>
        <p:spPr>
          <a:xfrm rot="19837079">
            <a:off x="3417546" y="1749045"/>
            <a:ext cx="1244475" cy="420726"/>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AI Markt</a:t>
            </a:r>
            <a:endParaRPr lang="de-DE" sz="1600" dirty="0">
              <a:latin typeface="Calibri" panose="020F0502020204030204" pitchFamily="34" charset="0"/>
              <a:cs typeface="Calibri" panose="020F0502020204030204" pitchFamily="34" charset="0"/>
            </a:endParaRPr>
          </a:p>
        </p:txBody>
      </p:sp>
      <p:sp>
        <p:nvSpPr>
          <p:cNvPr id="28" name="Textfeld 27">
            <a:extLst>
              <a:ext uri="{FF2B5EF4-FFF2-40B4-BE49-F238E27FC236}">
                <a16:creationId xmlns:a16="http://schemas.microsoft.com/office/drawing/2014/main" xmlns="" id="{9C4A1279-F9FF-5CB0-1F7F-6268D4F2C570}"/>
              </a:ext>
            </a:extLst>
          </p:cNvPr>
          <p:cNvSpPr txBox="1"/>
          <p:nvPr/>
        </p:nvSpPr>
        <p:spPr>
          <a:xfrm rot="19607219">
            <a:off x="1965826" y="1666218"/>
            <a:ext cx="1154812" cy="724463"/>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Data Science</a:t>
            </a:r>
            <a:endParaRPr lang="de-DE" sz="1600" dirty="0">
              <a:latin typeface="Calibri" panose="020F0502020204030204" pitchFamily="34" charset="0"/>
              <a:cs typeface="Calibri" panose="020F0502020204030204" pitchFamily="34" charset="0"/>
            </a:endParaRPr>
          </a:p>
        </p:txBody>
      </p:sp>
      <p:sp>
        <p:nvSpPr>
          <p:cNvPr id="29" name="Textfeld 28">
            <a:extLst>
              <a:ext uri="{FF2B5EF4-FFF2-40B4-BE49-F238E27FC236}">
                <a16:creationId xmlns:a16="http://schemas.microsoft.com/office/drawing/2014/main" xmlns="" id="{D8E4984B-776D-8C3F-DB06-01203A6E8BFB}"/>
              </a:ext>
            </a:extLst>
          </p:cNvPr>
          <p:cNvSpPr txBox="1"/>
          <p:nvPr/>
        </p:nvSpPr>
        <p:spPr>
          <a:xfrm rot="18856613">
            <a:off x="757966" y="2485038"/>
            <a:ext cx="1035153" cy="628123"/>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Python</a:t>
            </a:r>
            <a:endParaRPr lang="de-DE" sz="1600" dirty="0">
              <a:latin typeface="Calibri" panose="020F0502020204030204" pitchFamily="34" charset="0"/>
              <a:cs typeface="Calibri" panose="020F0502020204030204" pitchFamily="34" charset="0"/>
            </a:endParaRPr>
          </a:p>
        </p:txBody>
      </p:sp>
      <p:sp>
        <p:nvSpPr>
          <p:cNvPr id="30" name="Textfeld 29">
            <a:extLst>
              <a:ext uri="{FF2B5EF4-FFF2-40B4-BE49-F238E27FC236}">
                <a16:creationId xmlns:a16="http://schemas.microsoft.com/office/drawing/2014/main" xmlns="" id="{333FF464-1D1D-BE54-9FCD-2847583A4495}"/>
              </a:ext>
            </a:extLst>
          </p:cNvPr>
          <p:cNvSpPr txBox="1"/>
          <p:nvPr/>
        </p:nvSpPr>
        <p:spPr>
          <a:xfrm rot="19837079">
            <a:off x="4409317" y="1981303"/>
            <a:ext cx="1035725" cy="385531"/>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Betrieb</a:t>
            </a:r>
            <a:endParaRPr lang="de-D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0131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Conway </a:t>
            </a:r>
            <a:r>
              <a:rPr lang="de-DE"/>
              <a:t>Diagramm des notwendigen Wissens</a:t>
            </a:r>
            <a:endParaRPr lang="de-DE" dirty="0"/>
          </a:p>
        </p:txBody>
      </p:sp>
      <p:sp>
        <p:nvSpPr>
          <p:cNvPr id="3" name="Textplatzhalter 2"/>
          <p:cNvSpPr>
            <a:spLocks noGrp="1"/>
          </p:cNvSpPr>
          <p:nvPr>
            <p:ph type="body" sz="quarter" idx="11"/>
          </p:nvPr>
        </p:nvSpPr>
        <p:spPr>
          <a:xfrm>
            <a:off x="360363" y="792163"/>
            <a:ext cx="3744490" cy="5327650"/>
          </a:xfrm>
        </p:spPr>
        <p:txBody>
          <a:bodyPr/>
          <a:lstStyle/>
          <a:p>
            <a:endParaRPr lang="de-DE" dirty="0"/>
          </a:p>
          <a:p>
            <a:r>
              <a:rPr lang="de-DE" dirty="0"/>
              <a:t>Data Science als </a:t>
            </a:r>
            <a:r>
              <a:rPr lang="de-DE"/>
              <a:t>Schnittmenge von IT</a:t>
            </a:r>
            <a:r>
              <a:rPr lang="de-DE" dirty="0"/>
              <a:t>, Statistik und </a:t>
            </a:r>
            <a:r>
              <a:rPr lang="de-DE"/>
              <a:t>Domänenwissen.</a:t>
            </a:r>
          </a:p>
          <a:p>
            <a:endParaRPr lang="de-DE"/>
          </a:p>
          <a:p>
            <a:r>
              <a:rPr lang="de-DE"/>
              <a:t>Domänen wie Maschinenbau, Bioinformatik, Genetik, Amtlich Statistik, Versicherungen, …</a:t>
            </a:r>
            <a:endParaRPr lang="de-DE" dirty="0"/>
          </a:p>
          <a:p>
            <a:endParaRPr lang="de-DE" dirty="0"/>
          </a:p>
          <a:p>
            <a:r>
              <a:rPr lang="de-DE" dirty="0"/>
              <a:t>Gefahr besteht, wenn die Grundlagen von Mathematik und Statistik fehlen.</a:t>
            </a:r>
          </a:p>
          <a:p>
            <a:endParaRPr lang="de-DE"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6900" y="1079847"/>
            <a:ext cx="6632249"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9289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Buch Aurelius </a:t>
            </a:r>
            <a:r>
              <a:rPr lang="de-DE" b="1"/>
              <a:t>Geron (2023)</a:t>
            </a:r>
          </a:p>
        </p:txBody>
      </p:sp>
      <p:sp>
        <p:nvSpPr>
          <p:cNvPr id="3" name="Textplatzhalter 2"/>
          <p:cNvSpPr>
            <a:spLocks noGrp="1"/>
          </p:cNvSpPr>
          <p:nvPr>
            <p:ph type="body" sz="quarter" idx="11"/>
          </p:nvPr>
        </p:nvSpPr>
        <p:spPr>
          <a:xfrm>
            <a:off x="360437" y="647799"/>
            <a:ext cx="10729912" cy="5327650"/>
          </a:xfrm>
        </p:spPr>
        <p:txBody>
          <a:bodyPr/>
          <a:lstStyle/>
          <a:p>
            <a:r>
              <a:rPr lang="de-DE"/>
              <a:t>Praxiseinstieg Machine Learning mit Scikit-Learn, Keras und TensorFlow, 3rd Edition</a:t>
            </a:r>
          </a:p>
          <a:p>
            <a:endParaRPr lang="de-DE"/>
          </a:p>
          <a:p>
            <a:r>
              <a:rPr lang="de-DE"/>
              <a:t>Aurelius Geron: self employed author, Neuseeland</a:t>
            </a:r>
          </a:p>
          <a:p>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Modern, weiter Überblick für Statistical, Machine und Deep Learning für                                                                 tabellarische Daten, Zeitreihen, Sprache und Bilder.</a:t>
            </a:r>
          </a:p>
          <a:p>
            <a:pPr marL="285750" indent="-285750">
              <a:buFont typeface="Arial" panose="020B0604020202020204" pitchFamily="34" charset="0"/>
              <a:buChar char="•"/>
            </a:pPr>
            <a:r>
              <a:rPr lang="de-DE"/>
              <a:t>github.com/ageron/handson-ml3/ mit Jupyter Notebooks, aktuell gepflegt</a:t>
            </a:r>
          </a:p>
          <a:p>
            <a:pPr marL="285750" indent="-285750">
              <a:buFont typeface="Arial" panose="020B0604020202020204" pitchFamily="34" charset="0"/>
              <a:buChar char="•"/>
            </a:pPr>
            <a:r>
              <a:rPr lang="de-DE"/>
              <a:t>Einfaches Copyright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Stand 2023 ohne OpenAI und GPT</a:t>
            </a:r>
          </a:p>
          <a:p>
            <a:pPr marL="285750" indent="-285750">
              <a:buFont typeface="Arial" panose="020B0604020202020204" pitchFamily="34" charset="0"/>
              <a:buChar char="•"/>
            </a:pPr>
            <a:r>
              <a:rPr lang="de-DE"/>
              <a:t>Übersetzt durch KI</a:t>
            </a:r>
          </a:p>
          <a:p>
            <a:pPr marL="861822" lvl="1" indent="-285750">
              <a:buFont typeface="Arial" panose="020B0604020202020204" pitchFamily="34" charset="0"/>
              <a:buChar char="•"/>
            </a:pPr>
            <a:r>
              <a:rPr lang="de-DE"/>
              <a:t>Siehe Abschnitt Konfusionmatrix: Precision ist Präzision und nicht Relevanz.</a:t>
            </a:r>
          </a:p>
          <a:p>
            <a:endParaRPr lang="de-DE"/>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3365" y="863823"/>
            <a:ext cx="1986503" cy="26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001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Welche Hilfsmittel?</a:t>
            </a:r>
          </a:p>
        </p:txBody>
      </p:sp>
      <p:sp>
        <p:nvSpPr>
          <p:cNvPr id="3" name="Textplatzhalter 2"/>
          <p:cNvSpPr>
            <a:spLocks noGrp="1"/>
          </p:cNvSpPr>
          <p:nvPr>
            <p:ph type="body" sz="quarter" idx="11"/>
          </p:nvPr>
        </p:nvSpPr>
        <p:spPr>
          <a:xfrm>
            <a:off x="432445" y="935831"/>
            <a:ext cx="3022743" cy="2504573"/>
          </a:xfrm>
          <a:ln>
            <a:solidFill>
              <a:schemeClr val="accent1"/>
            </a:solidFill>
          </a:ln>
        </p:spPr>
        <p:txBody>
          <a:bodyPr/>
          <a:lstStyle/>
          <a:p>
            <a:r>
              <a:rPr lang="de-DE" b="1"/>
              <a:t>Chat-Assistenten?</a:t>
            </a:r>
          </a:p>
          <a:p>
            <a:r>
              <a:rPr lang="de-DE">
                <a:hlinkClick r:id="rId3"/>
              </a:rPr>
              <a:t>Microsoft Copilot</a:t>
            </a:r>
            <a:endParaRPr lang="de-DE"/>
          </a:p>
          <a:p>
            <a:r>
              <a:rPr lang="de-DE">
                <a:hlinkClick r:id="rId4"/>
              </a:rPr>
              <a:t>Anthropic Claude AI</a:t>
            </a:r>
            <a:endParaRPr lang="de-DE"/>
          </a:p>
          <a:p>
            <a:r>
              <a:rPr lang="de-DE">
                <a:hlinkClick r:id="rId5"/>
              </a:rPr>
              <a:t>Google Gemini</a:t>
            </a:r>
            <a:endParaRPr lang="de-DE"/>
          </a:p>
          <a:p>
            <a:r>
              <a:rPr lang="de-DE">
                <a:hlinkClick r:id="rId6"/>
              </a:rPr>
              <a:t>DeepAI</a:t>
            </a:r>
            <a:endParaRPr lang="de-DE"/>
          </a:p>
          <a:p>
            <a:r>
              <a:rPr lang="it-IT">
                <a:hlinkClick r:id="rId7"/>
              </a:rPr>
              <a:t>Mistral</a:t>
            </a:r>
            <a:endParaRPr lang="it-IT"/>
          </a:p>
          <a:p>
            <a:r>
              <a:rPr lang="de-DE">
                <a:hlinkClick r:id="rId8"/>
              </a:rPr>
              <a:t>OpenAI ChatGPT</a:t>
            </a:r>
            <a:endParaRPr lang="de-DE"/>
          </a:p>
          <a:p>
            <a:r>
              <a:rPr lang="de-DE">
                <a:hlinkClick r:id="rId9"/>
              </a:rPr>
              <a:t>DeepSeek</a:t>
            </a:r>
            <a:endParaRPr lang="de-DE"/>
          </a:p>
        </p:txBody>
      </p:sp>
      <p:sp>
        <p:nvSpPr>
          <p:cNvPr id="4" name="Textplatzhalter 2"/>
          <p:cNvSpPr txBox="1">
            <a:spLocks/>
          </p:cNvSpPr>
          <p:nvPr/>
        </p:nvSpPr>
        <p:spPr>
          <a:xfrm>
            <a:off x="3744813" y="1367879"/>
            <a:ext cx="3816424" cy="3384376"/>
          </a:xfrm>
          <a:prstGeom prst="rect">
            <a:avLst/>
          </a:prstGeom>
          <a:ln>
            <a:solidFill>
              <a:schemeClr val="accent1"/>
            </a:solidFill>
          </a:ln>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b="1"/>
              <a:t>Entwicklungsumgebung </a:t>
            </a:r>
            <a:r>
              <a:rPr lang="de-DE" b="1" u="sng"/>
              <a:t>im Seminar</a:t>
            </a:r>
            <a:r>
              <a:rPr lang="de-DE"/>
              <a:t>:</a:t>
            </a:r>
          </a:p>
          <a:p>
            <a:r>
              <a:rPr lang="de-DE"/>
              <a:t>Laptop mit </a:t>
            </a:r>
            <a:r>
              <a:rPr lang="de-DE">
                <a:hlinkClick r:id="rId10"/>
              </a:rPr>
              <a:t>Anaconda</a:t>
            </a:r>
            <a:endParaRPr lang="de-DE"/>
          </a:p>
          <a:p>
            <a:r>
              <a:rPr lang="de-DE">
                <a:hlinkClick r:id="rId11"/>
              </a:rPr>
              <a:t>Jupyter</a:t>
            </a:r>
            <a:endParaRPr lang="de-DE"/>
          </a:p>
          <a:p>
            <a:r>
              <a:rPr lang="de-DE">
                <a:hlinkClick r:id="rId12"/>
              </a:rPr>
              <a:t>Colab</a:t>
            </a:r>
            <a:r>
              <a:rPr lang="de-DE"/>
              <a:t>, </a:t>
            </a:r>
            <a:r>
              <a:rPr lang="de-DE">
                <a:hlinkClick r:id="rId13"/>
              </a:rPr>
              <a:t>Kaggle</a:t>
            </a:r>
            <a:r>
              <a:rPr lang="de-DE"/>
              <a:t>, </a:t>
            </a:r>
            <a:r>
              <a:rPr lang="de-DE">
                <a:hlinkClick r:id="rId14"/>
              </a:rPr>
              <a:t>Binder.org</a:t>
            </a:r>
            <a:endParaRPr lang="de-DE"/>
          </a:p>
          <a:p>
            <a:r>
              <a:rPr lang="it-IT">
                <a:hlinkClick r:id="rId15"/>
              </a:rPr>
              <a:t>MS Visual Studio Code</a:t>
            </a:r>
            <a:endParaRPr lang="de-DE"/>
          </a:p>
          <a:p>
            <a:r>
              <a:rPr lang="de-DE">
                <a:hlinkClick r:id="rId16"/>
              </a:rPr>
              <a:t>Hugging Face</a:t>
            </a:r>
            <a:endParaRPr lang="de-DE"/>
          </a:p>
          <a:p>
            <a:endParaRPr lang="de-DE"/>
          </a:p>
        </p:txBody>
      </p:sp>
      <p:sp>
        <p:nvSpPr>
          <p:cNvPr id="5" name="Textplatzhalter 2"/>
          <p:cNvSpPr txBox="1">
            <a:spLocks/>
          </p:cNvSpPr>
          <p:nvPr/>
        </p:nvSpPr>
        <p:spPr>
          <a:xfrm>
            <a:off x="7633245" y="1799927"/>
            <a:ext cx="3600400" cy="4320480"/>
          </a:xfrm>
          <a:prstGeom prst="rect">
            <a:avLst/>
          </a:prstGeom>
          <a:ln>
            <a:solidFill>
              <a:schemeClr val="accent1"/>
            </a:solidFill>
          </a:ln>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b="1"/>
              <a:t>Python Biosphäre  </a:t>
            </a:r>
            <a:r>
              <a:rPr lang="de-DE" b="1" u="sng"/>
              <a:t>im Seminar</a:t>
            </a:r>
            <a:r>
              <a:rPr lang="de-DE"/>
              <a:t>:</a:t>
            </a:r>
          </a:p>
          <a:p>
            <a:r>
              <a:rPr lang="de-DE">
                <a:hlinkClick r:id="rId11"/>
              </a:rPr>
              <a:t>Jupyter</a:t>
            </a:r>
            <a:endParaRPr lang="de-DE"/>
          </a:p>
          <a:p>
            <a:r>
              <a:rPr lang="de-DE">
                <a:hlinkClick r:id="rId17"/>
              </a:rPr>
              <a:t>numpy.org</a:t>
            </a:r>
            <a:endParaRPr lang="de-DE"/>
          </a:p>
          <a:p>
            <a:r>
              <a:rPr lang="de-DE">
                <a:hlinkClick r:id="rId18"/>
              </a:rPr>
              <a:t>pandas.pydata.org</a:t>
            </a:r>
            <a:endParaRPr lang="de-DE"/>
          </a:p>
          <a:p>
            <a:r>
              <a:rPr lang="de-DE">
                <a:hlinkClick r:id="rId19"/>
              </a:rPr>
              <a:t>matplotlib.org</a:t>
            </a:r>
            <a:r>
              <a:rPr lang="de-DE"/>
              <a:t>, </a:t>
            </a:r>
            <a:r>
              <a:rPr lang="de-DE">
                <a:hlinkClick r:id="rId20"/>
              </a:rPr>
              <a:t>seaborn.pydata.org</a:t>
            </a:r>
            <a:r>
              <a:rPr lang="de-DE"/>
              <a:t>, </a:t>
            </a:r>
            <a:r>
              <a:rPr lang="de-DE">
                <a:hlinkClick r:id="rId21"/>
              </a:rPr>
              <a:t>Bokeh</a:t>
            </a:r>
            <a:endParaRPr lang="de-DE"/>
          </a:p>
          <a:p>
            <a:r>
              <a:rPr lang="de-DE">
                <a:hlinkClick r:id="rId22"/>
              </a:rPr>
              <a:t>scikit-learn.org</a:t>
            </a:r>
            <a:endParaRPr lang="de-DE"/>
          </a:p>
          <a:p>
            <a:r>
              <a:rPr lang="de-DE">
                <a:hlinkClick r:id="rId23"/>
              </a:rPr>
              <a:t>statsmodel</a:t>
            </a:r>
            <a:endParaRPr lang="de-DE"/>
          </a:p>
          <a:p>
            <a:r>
              <a:rPr lang="de-DE">
                <a:hlinkClick r:id="rId24"/>
              </a:rPr>
              <a:t>tensorflow.org</a:t>
            </a:r>
            <a:endParaRPr lang="de-DE"/>
          </a:p>
          <a:p>
            <a:r>
              <a:rPr lang="de-DE">
                <a:hlinkClick r:id="rId25"/>
              </a:rPr>
              <a:t>pytorch</a:t>
            </a:r>
            <a:endParaRPr lang="de-DE"/>
          </a:p>
          <a:p>
            <a:r>
              <a:rPr lang="de-DE">
                <a:hlinkClick r:id="rId26"/>
              </a:rPr>
              <a:t>pycaret.org</a:t>
            </a:r>
            <a:endParaRPr lang="de-DE"/>
          </a:p>
          <a:p>
            <a:r>
              <a:rPr lang="de-DE">
                <a:hlinkClick r:id="rId27"/>
              </a:rPr>
              <a:t>huggingface transformers</a:t>
            </a:r>
            <a:endParaRPr lang="de-DE"/>
          </a:p>
          <a:p>
            <a:r>
              <a:rPr lang="en-US">
                <a:hlinkClick r:id="rId28"/>
              </a:rPr>
              <a:t>OpenCV</a:t>
            </a:r>
            <a:endParaRPr lang="en-US"/>
          </a:p>
          <a:p>
            <a:r>
              <a:rPr lang="de-DE" u="sng">
                <a:hlinkClick r:id="rId29"/>
              </a:rPr>
              <a:t>pytesseract</a:t>
            </a:r>
            <a:endParaRPr lang="de-DE"/>
          </a:p>
          <a:p>
            <a:endParaRPr lang="de-DE"/>
          </a:p>
          <a:p>
            <a:endParaRPr lang="de-DE"/>
          </a:p>
        </p:txBody>
      </p:sp>
      <p:sp>
        <p:nvSpPr>
          <p:cNvPr id="6" name="Textfeld 5"/>
          <p:cNvSpPr txBox="1"/>
          <p:nvPr/>
        </p:nvSpPr>
        <p:spPr>
          <a:xfrm>
            <a:off x="432445" y="3528119"/>
            <a:ext cx="2952328" cy="2111347"/>
          </a:xfrm>
          <a:prstGeom prst="rect">
            <a:avLst/>
          </a:prstGeom>
          <a:ln>
            <a:solidFill>
              <a:schemeClr val="accent1"/>
            </a:solidFill>
          </a:ln>
        </p:spPr>
        <p:txBody>
          <a:bodyPr/>
          <a:lstStyle>
            <a:lvl1pPr indent="0">
              <a:spcBef>
                <a:spcPct val="20000"/>
              </a:spcBef>
              <a:buFont typeface="Arial" panose="020B0604020202020204" pitchFamily="34" charset="0"/>
              <a:buNone/>
              <a:defRPr sz="1600" b="1">
                <a:latin typeface="Arial" panose="020B0604020202020204" pitchFamily="34" charset="0"/>
                <a:cs typeface="Arial" panose="020B0604020202020204" pitchFamily="34" charset="0"/>
              </a:defRPr>
            </a:lvl1pPr>
            <a:lvl2pPr indent="0">
              <a:spcBef>
                <a:spcPct val="20000"/>
              </a:spcBef>
              <a:buFont typeface="Arial" panose="020B0604020202020204" pitchFamily="34" charset="0"/>
              <a:buNone/>
              <a:defRPr sz="1600">
                <a:latin typeface="Arial" panose="020B0604020202020204" pitchFamily="34" charset="0"/>
                <a:cs typeface="Arial" panose="020B0604020202020204" pitchFamily="34" charset="0"/>
              </a:defRPr>
            </a:lvl2pPr>
            <a:lvl3pPr indent="0">
              <a:spcBef>
                <a:spcPct val="20000"/>
              </a:spcBef>
              <a:buFont typeface="Arial" panose="020B0604020202020204" pitchFamily="34" charset="0"/>
              <a:buNone/>
              <a:defRPr sz="1600">
                <a:latin typeface="Arial" panose="020B0604020202020204" pitchFamily="34" charset="0"/>
                <a:cs typeface="Arial" panose="020B0604020202020204" pitchFamily="34" charset="0"/>
              </a:defRPr>
            </a:lvl3pPr>
            <a:lvl4pPr indent="0">
              <a:spcBef>
                <a:spcPct val="20000"/>
              </a:spcBef>
              <a:buFont typeface="Arial" panose="020B0604020202020204" pitchFamily="34" charset="0"/>
              <a:buNone/>
              <a:defRPr sz="1600">
                <a:latin typeface="Arial" panose="020B0604020202020204" pitchFamily="34" charset="0"/>
                <a:cs typeface="Arial" panose="020B0604020202020204" pitchFamily="34" charset="0"/>
              </a:defRPr>
            </a:lvl4pPr>
            <a:lvl5pPr indent="0">
              <a:spcBef>
                <a:spcPct val="20000"/>
              </a:spcBef>
              <a:buFont typeface="Arial" panose="020B0604020202020204" pitchFamily="34" charset="0"/>
              <a:buNone/>
              <a:defRPr sz="1600">
                <a:latin typeface="Arial" panose="020B0604020202020204" pitchFamily="34" charset="0"/>
                <a:cs typeface="Arial" panose="020B0604020202020204" pitchFamily="34" charset="0"/>
              </a:defRPr>
            </a:lvl5pPr>
            <a:lvl6pPr marL="3168396" indent="-288036">
              <a:spcBef>
                <a:spcPct val="20000"/>
              </a:spcBef>
              <a:buFont typeface="Arial" panose="020B0604020202020204" pitchFamily="34" charset="0"/>
              <a:buChar char="•"/>
              <a:defRPr sz="2500"/>
            </a:lvl6pPr>
            <a:lvl7pPr marL="3744468" indent="-288036">
              <a:spcBef>
                <a:spcPct val="20000"/>
              </a:spcBef>
              <a:buFont typeface="Arial" panose="020B0604020202020204" pitchFamily="34" charset="0"/>
              <a:buChar char="•"/>
              <a:defRPr sz="2500"/>
            </a:lvl7pPr>
            <a:lvl8pPr marL="4320540" indent="-288036">
              <a:spcBef>
                <a:spcPct val="20000"/>
              </a:spcBef>
              <a:buFont typeface="Arial" panose="020B0604020202020204" pitchFamily="34" charset="0"/>
              <a:buChar char="•"/>
              <a:defRPr sz="2500"/>
            </a:lvl8pPr>
            <a:lvl9pPr marL="4896612" indent="-288036">
              <a:spcBef>
                <a:spcPct val="20000"/>
              </a:spcBef>
              <a:buFont typeface="Arial" panose="020B0604020202020204" pitchFamily="34" charset="0"/>
              <a:buChar char="•"/>
              <a:defRPr sz="2500"/>
            </a:lvl9pPr>
          </a:lstStyle>
          <a:p>
            <a:r>
              <a:rPr lang="de-DE"/>
              <a:t>Bild Generatoren?</a:t>
            </a:r>
          </a:p>
          <a:p>
            <a:r>
              <a:rPr lang="de-DE" b="0">
                <a:hlinkClick r:id="rId30"/>
              </a:rPr>
              <a:t>Midjourney</a:t>
            </a:r>
            <a:endParaRPr lang="de-DE" b="0"/>
          </a:p>
          <a:p>
            <a:r>
              <a:rPr lang="de-DE" b="0">
                <a:hlinkClick r:id="rId31"/>
              </a:rPr>
              <a:t>DALL-E 3</a:t>
            </a:r>
            <a:endParaRPr lang="de-DE" b="0"/>
          </a:p>
          <a:p>
            <a:r>
              <a:rPr lang="de-DE" b="0">
                <a:hlinkClick r:id="rId32"/>
              </a:rPr>
              <a:t>Stable Diffusion</a:t>
            </a:r>
            <a:endParaRPr lang="de-DE" b="0"/>
          </a:p>
          <a:p>
            <a:r>
              <a:rPr lang="de-DE" b="0">
                <a:hlinkClick r:id="rId33"/>
              </a:rPr>
              <a:t>Bing Image Creator</a:t>
            </a:r>
            <a:endParaRPr lang="de-DE" b="0"/>
          </a:p>
          <a:p>
            <a:r>
              <a:rPr lang="de-DE" b="0">
                <a:hlinkClick r:id="rId34"/>
              </a:rPr>
              <a:t>FLUX Black Forest</a:t>
            </a:r>
            <a:endParaRPr lang="de-DE" b="0"/>
          </a:p>
        </p:txBody>
      </p:sp>
    </p:spTree>
    <p:extLst>
      <p:ext uri="{BB962C8B-B14F-4D97-AF65-F5344CB8AC3E}">
        <p14:creationId xmlns:p14="http://schemas.microsoft.com/office/powerpoint/2010/main" val="802376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Hauspreise</a:t>
            </a:r>
          </a:p>
        </p:txBody>
      </p:sp>
      <p:sp>
        <p:nvSpPr>
          <p:cNvPr id="3" name="Textplatzhalter 2"/>
          <p:cNvSpPr>
            <a:spLocks noGrp="1"/>
          </p:cNvSpPr>
          <p:nvPr>
            <p:ph type="body" sz="quarter" idx="11"/>
          </p:nvPr>
        </p:nvSpPr>
        <p:spPr>
          <a:xfrm>
            <a:off x="360363" y="792163"/>
            <a:ext cx="5328666" cy="5256236"/>
          </a:xfrm>
        </p:spPr>
        <p:txBody>
          <a:bodyPr/>
          <a:lstStyle/>
          <a:p>
            <a:r>
              <a:rPr lang="de-DE" dirty="0"/>
              <a:t>Hauspreise aus Ames, Iowa, USA</a:t>
            </a:r>
          </a:p>
          <a:p>
            <a:r>
              <a:rPr lang="de-DE" dirty="0"/>
              <a:t>Ames liegt südwestlich von Chicago, hat </a:t>
            </a:r>
            <a:r>
              <a:rPr lang="de-DE" dirty="0" err="1"/>
              <a:t>ca</a:t>
            </a:r>
            <a:r>
              <a:rPr lang="de-DE" dirty="0"/>
              <a:t> 70000 Einwohner.</a:t>
            </a:r>
          </a:p>
          <a:p>
            <a:endParaRPr lang="de-DE" dirty="0"/>
          </a:p>
          <a:p>
            <a:r>
              <a:rPr lang="de-DE"/>
              <a:t>2930 Datensätze, 81 Variablen, Tabellenform.</a:t>
            </a:r>
            <a:endParaRPr lang="de-DE" dirty="0"/>
          </a:p>
          <a:p>
            <a:endParaRPr lang="de-DE" dirty="0"/>
          </a:p>
          <a:p>
            <a:r>
              <a:rPr lang="de-DE"/>
              <a:t>Framing: Vorhersage </a:t>
            </a:r>
            <a:r>
              <a:rPr lang="de-DE" dirty="0"/>
              <a:t>des Verkaufspreises durch Regression.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021" y="791815"/>
            <a:ext cx="5410573" cy="957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4773" y="3096071"/>
            <a:ext cx="6332859"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09509" y="3240088"/>
            <a:ext cx="974984" cy="25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174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Ziffern des MNIST Datensatzes</a:t>
            </a:r>
          </a:p>
        </p:txBody>
      </p:sp>
      <p:sp>
        <p:nvSpPr>
          <p:cNvPr id="3" name="Textplatzhalter 2"/>
          <p:cNvSpPr>
            <a:spLocks noGrp="1"/>
          </p:cNvSpPr>
          <p:nvPr>
            <p:ph type="body" sz="quarter" idx="11"/>
          </p:nvPr>
        </p:nvSpPr>
        <p:spPr/>
        <p:txBody>
          <a:bodyPr/>
          <a:lstStyle/>
          <a:p>
            <a:r>
              <a:rPr lang="en-US" dirty="0"/>
              <a:t>MNIST ("Modified National Institute of Standards and Technology") Digits </a:t>
            </a:r>
            <a:r>
              <a:rPr lang="en-US" dirty="0" err="1"/>
              <a:t>aus</a:t>
            </a:r>
            <a:r>
              <a:rPr lang="en-US" dirty="0"/>
              <a:t> 1999 </a:t>
            </a:r>
            <a:r>
              <a:rPr lang="en-US" dirty="0" err="1"/>
              <a:t>ist</a:t>
            </a:r>
            <a:r>
              <a:rPr lang="en-US" dirty="0"/>
              <a:t> der de facto “Hello World” </a:t>
            </a:r>
            <a:r>
              <a:rPr lang="en-US" dirty="0" err="1"/>
              <a:t>Datensatz</a:t>
            </a:r>
            <a:r>
              <a:rPr lang="en-US" dirty="0"/>
              <a:t> der </a:t>
            </a:r>
            <a:r>
              <a:rPr lang="en-US" dirty="0" err="1"/>
              <a:t>Bilderkennung</a:t>
            </a:r>
            <a:r>
              <a:rPr lang="en-US" dirty="0"/>
              <a:t>.</a:t>
            </a:r>
          </a:p>
          <a:p>
            <a:endParaRPr lang="en-US" dirty="0"/>
          </a:p>
          <a:p>
            <a:r>
              <a:rPr lang="en-US" dirty="0"/>
              <a:t>60000 </a:t>
            </a:r>
            <a:r>
              <a:rPr lang="en-US" dirty="0" err="1"/>
              <a:t>Bilder</a:t>
            </a:r>
            <a:r>
              <a:rPr lang="en-US" dirty="0"/>
              <a:t> </a:t>
            </a:r>
            <a:r>
              <a:rPr lang="en-US" dirty="0" err="1"/>
              <a:t>handschriftlicher</a:t>
            </a:r>
            <a:r>
              <a:rPr lang="en-US" dirty="0"/>
              <a:t>, </a:t>
            </a:r>
            <a:r>
              <a:rPr lang="en-US" dirty="0" err="1"/>
              <a:t>amerikanischer</a:t>
            </a:r>
            <a:r>
              <a:rPr lang="en-US" dirty="0"/>
              <a:t> </a:t>
            </a:r>
            <a:r>
              <a:rPr lang="en-US" dirty="0" err="1"/>
              <a:t>Ziffern</a:t>
            </a:r>
            <a:r>
              <a:rPr lang="en-US" dirty="0"/>
              <a:t> </a:t>
            </a:r>
            <a:r>
              <a:rPr lang="en-US" dirty="0" err="1"/>
              <a:t>als</a:t>
            </a:r>
            <a:r>
              <a:rPr lang="en-US" dirty="0"/>
              <a:t> </a:t>
            </a:r>
            <a:r>
              <a:rPr lang="en-US" dirty="0" err="1"/>
              <a:t>Trainingsdatensatz</a:t>
            </a:r>
            <a:r>
              <a:rPr lang="en-US" dirty="0"/>
              <a:t>. 2</a:t>
            </a:r>
            <a:r>
              <a:rPr lang="de-DE"/>
              <a:t>8*28 Pixel mit Grauwerten zwischen 0 und 255.</a:t>
            </a:r>
            <a:endParaRPr lang="en-US" dirty="0"/>
          </a:p>
          <a:p>
            <a:endParaRPr lang="en-US"/>
          </a:p>
          <a:p>
            <a:r>
              <a:rPr lang="en-US"/>
              <a:t>Framing: Handgeschriebene Ziffern für eine automatische Postleitzahlenerkennung vorhersagen.</a:t>
            </a:r>
          </a:p>
          <a:p>
            <a:endParaRPr lang="de-DE"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921" y="3720083"/>
            <a:ext cx="5573713" cy="242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9149" y="3816151"/>
            <a:ext cx="3924300"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7897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Organisatorisch</a:t>
            </a:r>
          </a:p>
        </p:txBody>
      </p:sp>
      <p:sp>
        <p:nvSpPr>
          <p:cNvPr id="5" name="Textplatzhalter 4"/>
          <p:cNvSpPr>
            <a:spLocks noGrp="1"/>
          </p:cNvSpPr>
          <p:nvPr>
            <p:ph type="body" sz="quarter" idx="11"/>
          </p:nvPr>
        </p:nvSpPr>
        <p:spPr>
          <a:xfrm>
            <a:off x="792485" y="3456111"/>
            <a:ext cx="1872854" cy="588180"/>
          </a:xfrm>
        </p:spPr>
        <p:txBody>
          <a:bodyPr/>
          <a:lstStyle/>
          <a:p>
            <a:r>
              <a:rPr lang="de-DE"/>
              <a:t>Kollegial ?</a:t>
            </a:r>
          </a:p>
        </p:txBody>
      </p:sp>
      <p:sp>
        <p:nvSpPr>
          <p:cNvPr id="6" name="Ellipse 5"/>
          <p:cNvSpPr/>
          <p:nvPr/>
        </p:nvSpPr>
        <p:spPr>
          <a:xfrm rot="19704044">
            <a:off x="2961066" y="3507025"/>
            <a:ext cx="2232248" cy="223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Du ?</a:t>
            </a:r>
          </a:p>
        </p:txBody>
      </p:sp>
      <p:sp>
        <p:nvSpPr>
          <p:cNvPr id="7" name="Ellipse 6"/>
          <p:cNvSpPr/>
          <p:nvPr/>
        </p:nvSpPr>
        <p:spPr>
          <a:xfrm rot="19704044">
            <a:off x="6252383" y="3659426"/>
            <a:ext cx="2232248" cy="223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Sie ?</a:t>
            </a:r>
          </a:p>
        </p:txBody>
      </p:sp>
      <p:sp>
        <p:nvSpPr>
          <p:cNvPr id="8" name="Textplatzhalter 4"/>
          <p:cNvSpPr txBox="1">
            <a:spLocks/>
          </p:cNvSpPr>
          <p:nvPr/>
        </p:nvSpPr>
        <p:spPr>
          <a:xfrm>
            <a:off x="9145413" y="3384103"/>
            <a:ext cx="1872854" cy="588180"/>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a:t>Formell ?</a:t>
            </a:r>
          </a:p>
        </p:txBody>
      </p:sp>
      <p:sp>
        <p:nvSpPr>
          <p:cNvPr id="9" name="Textfeld 8"/>
          <p:cNvSpPr txBox="1"/>
          <p:nvPr/>
        </p:nvSpPr>
        <p:spPr>
          <a:xfrm>
            <a:off x="3281043" y="934015"/>
            <a:ext cx="4959990" cy="1200329"/>
          </a:xfrm>
          <a:prstGeom prst="rect">
            <a:avLst/>
          </a:prstGeom>
          <a:noFill/>
        </p:spPr>
        <p:txBody>
          <a:bodyPr wrap="square" rtlCol="0">
            <a:spAutoFit/>
          </a:bodyPr>
          <a:lstStyle/>
          <a:p>
            <a:pPr algn="ctr"/>
            <a:r>
              <a:rPr lang="de-DE" sz="2400">
                <a:latin typeface="Calibri" panose="020F0502020204030204" pitchFamily="34" charset="0"/>
                <a:cs typeface="Calibri" panose="020F0502020204030204" pitchFamily="34" charset="0"/>
              </a:rPr>
              <a:t>9:00 Uhr bis 16:00 Uhr</a:t>
            </a:r>
          </a:p>
          <a:p>
            <a:pPr algn="ctr"/>
            <a:r>
              <a:rPr lang="de-DE" sz="2400">
                <a:latin typeface="Calibri" panose="020F0502020204030204" pitchFamily="34" charset="0"/>
                <a:cs typeface="Calibri" panose="020F0502020204030204" pitchFamily="34" charset="0"/>
              </a:rPr>
              <a:t>Mittag 12:00 Uhr - 13:00 Uhr</a:t>
            </a:r>
          </a:p>
          <a:p>
            <a:pPr algn="ctr"/>
            <a:r>
              <a:rPr lang="de-DE" sz="2400">
                <a:latin typeface="Calibri" panose="020F0502020204030204" pitchFamily="34" charset="0"/>
                <a:cs typeface="Calibri" panose="020F0502020204030204" pitchFamily="34" charset="0"/>
              </a:rPr>
              <a:t>10:30 und 14:30 je 15 Minuten Pause.</a:t>
            </a:r>
            <a:endParaRPr lang="de-DE"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6293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Zeitreihe Anzahl täglicher Bus- und Bahnfaher</a:t>
            </a:r>
          </a:p>
        </p:txBody>
      </p:sp>
      <p:sp>
        <p:nvSpPr>
          <p:cNvPr id="5" name="Textplatzhalter 4"/>
          <p:cNvSpPr>
            <a:spLocks noGrp="1"/>
          </p:cNvSpPr>
          <p:nvPr>
            <p:ph type="body" sz="quarter" idx="11"/>
          </p:nvPr>
        </p:nvSpPr>
        <p:spPr/>
        <p:txBody>
          <a:bodyPr/>
          <a:lstStyle/>
          <a:p>
            <a:pPr marL="285750" indent="-285750">
              <a:buFont typeface="Arial" panose="020B0604020202020204" pitchFamily="34" charset="0"/>
              <a:buChar char="•"/>
            </a:pPr>
            <a:r>
              <a:rPr lang="de-DE"/>
              <a:t>Wird im Buch Aurelius Geron (2023) Hands on MLDL in Kapitel 15 verwendet.</a:t>
            </a:r>
          </a:p>
          <a:p>
            <a:pPr marL="285750" indent="-285750">
              <a:buFont typeface="Arial" panose="020B0604020202020204" pitchFamily="34" charset="0"/>
              <a:buChar char="•"/>
            </a:pPr>
            <a:r>
              <a:rPr lang="de-DE"/>
              <a:t>7701 Daten</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9109" y="3096071"/>
            <a:ext cx="3817492" cy="1611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6581" y="3096071"/>
            <a:ext cx="2560390" cy="275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5666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Gesichtserkennung</a:t>
            </a:r>
          </a:p>
        </p:txBody>
      </p:sp>
      <p:sp>
        <p:nvSpPr>
          <p:cNvPr id="3" name="Textplatzhalter 2"/>
          <p:cNvSpPr>
            <a:spLocks noGrp="1"/>
          </p:cNvSpPr>
          <p:nvPr>
            <p:ph type="body" sz="quarter" idx="11"/>
          </p:nvPr>
        </p:nvSpPr>
        <p:spPr/>
        <p:txBody>
          <a:bodyPr/>
          <a:lstStyle/>
          <a:p>
            <a:r>
              <a:rPr lang="de-DE"/>
              <a:t>Data Card auf Kaagle </a:t>
            </a:r>
            <a:r>
              <a:rPr lang="de-DE">
                <a:hlinkClick r:id="rId3"/>
              </a:rPr>
              <a:t>FER2013</a:t>
            </a:r>
            <a:r>
              <a:rPr lang="de-DE"/>
              <a:t> Facial Expression Recognition Challenge data </a:t>
            </a:r>
          </a:p>
          <a:p>
            <a:pPr marL="285750" indent="-285750">
              <a:buFont typeface="Arial" panose="020B0604020202020204" pitchFamily="34" charset="0"/>
              <a:buChar char="•"/>
            </a:pPr>
            <a:r>
              <a:rPr lang="de-DE"/>
              <a:t>300 MB</a:t>
            </a:r>
          </a:p>
          <a:p>
            <a:pPr marL="285750" indent="-285750">
              <a:buFont typeface="Arial" panose="020B0604020202020204" pitchFamily="34" charset="0"/>
              <a:buChar char="•"/>
            </a:pPr>
            <a:r>
              <a:rPr lang="de-DE"/>
              <a:t>35000 Bilder annotiert mit Gefühlsausdruck</a:t>
            </a:r>
          </a:p>
          <a:p>
            <a:pPr marL="285750" indent="-285750">
              <a:buFont typeface="Arial" panose="020B0604020202020204" pitchFamily="34" charset="0"/>
              <a:buChar char="•"/>
            </a:pPr>
            <a:r>
              <a:rPr lang="de-DE"/>
              <a:t>28x28 pixel Graubilder</a:t>
            </a:r>
          </a:p>
          <a:p>
            <a:pPr marL="285750" indent="-285750">
              <a:buFont typeface="Arial" panose="020B0604020202020204" pitchFamily="34" charset="0"/>
              <a:buChar char="•"/>
            </a:pPr>
            <a:r>
              <a:rPr lang="de-DE"/>
              <a:t>Auf Kaagle 46 Notebook mit Beispielen</a:t>
            </a:r>
          </a:p>
          <a:p>
            <a:pPr marL="285750" indent="-285750">
              <a:buFont typeface="Arial" panose="020B0604020202020204" pitchFamily="34" charset="0"/>
              <a:buChar char="•"/>
            </a:pPr>
            <a:r>
              <a:rPr lang="de-DE"/>
              <a:t>Update 2017</a:t>
            </a:r>
          </a:p>
          <a:p>
            <a:endParaRPr lang="de-DE"/>
          </a:p>
          <a:p>
            <a:endParaRPr lang="de-DE"/>
          </a:p>
          <a:p>
            <a:endParaRPr lang="de-DE"/>
          </a:p>
          <a:p>
            <a:endParaRPr lang="de-DE"/>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7061" y="3816151"/>
            <a:ext cx="1872208" cy="1756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05053" y="1655911"/>
            <a:ext cx="5093149" cy="1652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3829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Spam in Kurznachrichten</a:t>
            </a:r>
          </a:p>
        </p:txBody>
      </p:sp>
      <p:sp>
        <p:nvSpPr>
          <p:cNvPr id="5" name="Textplatzhalter 4"/>
          <p:cNvSpPr>
            <a:spLocks noGrp="1"/>
          </p:cNvSpPr>
          <p:nvPr>
            <p:ph type="body" sz="quarter" idx="11"/>
          </p:nvPr>
        </p:nvSpPr>
        <p:spPr/>
        <p:txBody>
          <a:bodyPr/>
          <a:lstStyle/>
          <a:p>
            <a:r>
              <a:rPr lang="de-DE"/>
              <a:t>5572 SMS Kurznachrichten </a:t>
            </a:r>
          </a:p>
          <a:p>
            <a:endParaRPr lang="de-DE"/>
          </a:p>
          <a:p>
            <a:endParaRPr lang="de-DE"/>
          </a:p>
          <a:p>
            <a:endParaRPr lang="de-DE"/>
          </a:p>
          <a:p>
            <a:endParaRPr lang="de-DE"/>
          </a:p>
          <a:p>
            <a:endParaRPr lang="de-DE"/>
          </a:p>
          <a:p>
            <a:endParaRPr lang="de-DE"/>
          </a:p>
          <a:p>
            <a:endParaRPr lang="de-DE"/>
          </a:p>
          <a:p>
            <a:endParaRPr lang="de-DE"/>
          </a:p>
          <a:p>
            <a:endParaRPr lang="de-DE"/>
          </a:p>
          <a:p>
            <a:r>
              <a:rPr lang="de-DE"/>
              <a:t>Datenquelle : </a:t>
            </a:r>
          </a:p>
          <a:p>
            <a:r>
              <a:rPr lang="de-DE"/>
              <a:t>https://github.com/prateek025/SMS_Spam_Ham/blob/master/SMS_Spam_Ham_Raw.csv</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053" y="935831"/>
            <a:ext cx="5083672" cy="23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334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Factsheet hugging face </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Firma in New York, Paris, ca 500 MA</a:t>
            </a:r>
          </a:p>
          <a:p>
            <a:pPr marL="285750" indent="-285750">
              <a:buFont typeface="Arial" panose="020B0604020202020204" pitchFamily="34" charset="0"/>
              <a:buChar char="•"/>
            </a:pPr>
            <a:r>
              <a:rPr lang="de-DE"/>
              <a:t>Github </a:t>
            </a:r>
            <a:r>
              <a:rPr lang="de-DE">
                <a:hlinkClick r:id="rId2"/>
              </a:rPr>
              <a:t>Repository </a:t>
            </a:r>
            <a:r>
              <a:rPr lang="de-DE"/>
              <a:t>für „open“ Modelle, Daten, Spaces</a:t>
            </a:r>
          </a:p>
          <a:p>
            <a:pPr marL="285750" indent="-285750">
              <a:buFont typeface="Arial" panose="020B0604020202020204" pitchFamily="34" charset="0"/>
              <a:buChar char="•"/>
            </a:pPr>
            <a:r>
              <a:rPr lang="de-DE"/>
              <a:t>Demokratisierung der KI</a:t>
            </a:r>
          </a:p>
          <a:p>
            <a:pPr marL="285750" indent="-285750">
              <a:buFont typeface="Arial" panose="020B0604020202020204" pitchFamily="34" charset="0"/>
              <a:buChar char="•"/>
            </a:pPr>
            <a:r>
              <a:rPr lang="de-DE"/>
              <a:t>de facto Standard seit 2016</a:t>
            </a:r>
          </a:p>
          <a:p>
            <a:pPr marL="285750" indent="-285750">
              <a:buFont typeface="Arial" panose="020B0604020202020204" pitchFamily="34" charset="0"/>
              <a:buChar char="•"/>
            </a:pPr>
            <a:r>
              <a:rPr lang="de-DE" smtClean="0"/>
              <a:t>NLP</a:t>
            </a:r>
            <a:r>
              <a:rPr lang="de-DE"/>
              <a:t>, seit 2023 auch </a:t>
            </a:r>
            <a:r>
              <a:rPr lang="de-DE" smtClean="0"/>
              <a:t>CV</a:t>
            </a:r>
          </a:p>
          <a:p>
            <a:pPr marL="285750" indent="-285750">
              <a:buFont typeface="Arial" panose="020B0604020202020204" pitchFamily="34" charset="0"/>
              <a:buChar char="•"/>
            </a:pPr>
            <a:r>
              <a:rPr lang="de-DE" smtClean="0">
                <a:hlinkClick r:id="rId3"/>
              </a:rPr>
              <a:t>Roboter </a:t>
            </a:r>
            <a:r>
              <a:rPr lang="de-DE" smtClean="0"/>
              <a:t>(seit 2025)</a:t>
            </a:r>
            <a:endParaRPr lang="de-DE"/>
          </a:p>
          <a:p>
            <a:pPr marL="285750" indent="-285750">
              <a:buFont typeface="Arial" panose="020B0604020202020204" pitchFamily="34" charset="0"/>
              <a:buChar char="•"/>
            </a:pPr>
            <a:r>
              <a:rPr lang="de-DE" smtClean="0"/>
              <a:t>Python </a:t>
            </a:r>
            <a:r>
              <a:rPr lang="de-DE"/>
              <a:t>Interface für LLM : transformer</a:t>
            </a:r>
          </a:p>
          <a:p>
            <a:pPr marL="285750" indent="-285750">
              <a:buFont typeface="Arial" panose="020B0604020202020204" pitchFamily="34" charset="0"/>
              <a:buChar char="•"/>
            </a:pPr>
            <a:r>
              <a:rPr lang="de-DE"/>
              <a:t>Quick demos mit Gradio</a:t>
            </a:r>
          </a:p>
          <a:p>
            <a:pPr marL="285750" indent="-285750">
              <a:buFont typeface="Arial" panose="020B0604020202020204" pitchFamily="34" charset="0"/>
              <a:buChar char="•"/>
            </a:pPr>
            <a:r>
              <a:rPr lang="de-DE"/>
              <a:t>~300 base models (03/2024), variable Nomenklatur</a:t>
            </a:r>
          </a:p>
          <a:p>
            <a:pPr marL="285750" indent="-285750">
              <a:buFont typeface="Arial" panose="020B0604020202020204" pitchFamily="34" charset="0"/>
              <a:buChar char="•"/>
            </a:pPr>
            <a:r>
              <a:rPr lang="de-DE"/>
              <a:t>Hoher Anteil unfertiger Projekte oder counterfactuals (wie Training auf „jede Zufallszahl ist 0“)</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405" y="791815"/>
            <a:ext cx="2096269" cy="165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44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Colab hugging face Zugang erlauben</a:t>
            </a:r>
          </a:p>
        </p:txBody>
      </p:sp>
      <p:sp>
        <p:nvSpPr>
          <p:cNvPr id="3" name="Textplatzhalter 2"/>
          <p:cNvSpPr>
            <a:spLocks noGrp="1"/>
          </p:cNvSpPr>
          <p:nvPr>
            <p:ph type="body" sz="quarter" idx="11"/>
          </p:nvPr>
        </p:nvSpPr>
        <p:spPr/>
        <p:txBody>
          <a:bodyPr/>
          <a:lstStyle/>
          <a:p>
            <a:r>
              <a:rPr lang="de-DE">
                <a:hlinkClick r:id="rId2"/>
              </a:rPr>
              <a:t>Quick Start</a:t>
            </a:r>
            <a:endParaRPr lang="de-DE"/>
          </a:p>
          <a:p>
            <a:r>
              <a:rPr lang="de-DE"/>
              <a:t>On hugging face : </a:t>
            </a:r>
          </a:p>
          <a:p>
            <a:r>
              <a:rPr lang="de-DE" u="sng">
                <a:hlinkClick r:id="rId3"/>
              </a:rPr>
              <a:t>Create an account</a:t>
            </a:r>
            <a:r>
              <a:rPr lang="de-DE"/>
              <a:t>, define HF_TOKEN </a:t>
            </a:r>
            <a:r>
              <a:rPr lang="de-DE" u="sng">
                <a:hlinkClick r:id="rId4"/>
              </a:rPr>
              <a:t>User Access Token</a:t>
            </a:r>
            <a:r>
              <a:rPr lang="de-DE" u="sng"/>
              <a:t> </a:t>
            </a:r>
            <a:r>
              <a:rPr lang="de-DE"/>
              <a:t> (save it!).</a:t>
            </a:r>
          </a:p>
          <a:p>
            <a:r>
              <a:rPr lang="de-DE"/>
              <a:t>go to </a:t>
            </a:r>
            <a:r>
              <a:rPr lang="de-DE">
                <a:hlinkClick r:id="rId5"/>
              </a:rPr>
              <a:t>https://huggingface.co/settings/tokens</a:t>
            </a:r>
            <a:r>
              <a:rPr lang="de-DE"/>
              <a:t>.</a:t>
            </a:r>
          </a:p>
          <a:p>
            <a:endParaRPr lang="de-DE"/>
          </a:p>
          <a:p>
            <a:r>
              <a:rPr lang="de-DE"/>
              <a:t>In Colab :</a:t>
            </a:r>
          </a:p>
          <a:p>
            <a:r>
              <a:rPr lang="de-DE"/>
              <a:t>HF_TOKEN anlegen in private keys </a:t>
            </a:r>
          </a:p>
          <a:p>
            <a:endParaRPr lang="de-DE"/>
          </a:p>
          <a:p>
            <a:r>
              <a:rPr lang="en-US"/>
              <a:t>In Notebooks : </a:t>
            </a:r>
          </a:p>
          <a:p>
            <a:pPr marL="285750" indent="-285750">
              <a:buFont typeface="Arial" panose="020B0604020202020204" pitchFamily="34" charset="0"/>
              <a:buChar char="•"/>
            </a:pPr>
            <a:r>
              <a:rPr lang="en-US"/>
              <a:t>from huggingface_hub import login &gt;&gt;&gt; login()</a:t>
            </a:r>
          </a:p>
          <a:p>
            <a:pPr marL="285750" indent="-285750">
              <a:buFont typeface="Arial" panose="020B0604020202020204" pitchFamily="34" charset="0"/>
              <a:buChar char="•"/>
            </a:pPr>
            <a:r>
              <a:rPr lang="de-DE"/>
              <a:t>huggingface-cli login</a:t>
            </a:r>
            <a:endParaRPr lang="en-US"/>
          </a:p>
          <a:p>
            <a:endParaRPr lang="de-DE"/>
          </a:p>
          <a:p>
            <a:endParaRPr lang="de-DE"/>
          </a:p>
          <a:p>
            <a:r>
              <a:rPr lang="de-DE"/>
              <a:t>pip install --upgrade huggingface_hub</a:t>
            </a:r>
          </a:p>
          <a:p>
            <a:r>
              <a:rPr lang="en-US" u="sng">
                <a:hlinkClick r:id="rId6"/>
              </a:rPr>
              <a:t>hf_hub_download()</a:t>
            </a:r>
            <a:r>
              <a:rPr lang="en-US"/>
              <a:t> function to download files with local cache</a:t>
            </a:r>
          </a:p>
          <a:p>
            <a:endParaRPr lang="de-DE"/>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81317" y="2354089"/>
            <a:ext cx="2535200" cy="256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813" y="2354089"/>
            <a:ext cx="6191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0405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Reihenfolge der Installationen</a:t>
            </a:r>
          </a:p>
        </p:txBody>
      </p:sp>
      <p:sp>
        <p:nvSpPr>
          <p:cNvPr id="5" name="Textplatzhalter 4"/>
          <p:cNvSpPr>
            <a:spLocks noGrp="1"/>
          </p:cNvSpPr>
          <p:nvPr>
            <p:ph type="body" sz="quarter" idx="11"/>
          </p:nvPr>
        </p:nvSpPr>
        <p:spPr/>
        <p:txBody>
          <a:bodyPr/>
          <a:lstStyle/>
          <a:p>
            <a:pPr marL="285750" indent="-285750">
              <a:buFont typeface="Arial" panose="020B0604020202020204" pitchFamily="34" charset="0"/>
              <a:buChar char="•"/>
            </a:pPr>
            <a:r>
              <a:rPr lang="de-DE"/>
              <a:t>In der idealen technologischen Welt ohne Bedeutung, u.a. idempotent.</a:t>
            </a:r>
          </a:p>
          <a:p>
            <a:pPr marL="285750" indent="-285750">
              <a:buFont typeface="Arial" panose="020B0604020202020204" pitchFamily="34" charset="0"/>
              <a:buChar char="•"/>
            </a:pPr>
            <a:r>
              <a:rPr lang="de-DE"/>
              <a:t>Praktisch starten wir mit dem größten Paket Tensorflow 1,5 GB (Stand 05/25)</a:t>
            </a:r>
          </a:p>
          <a:p>
            <a:pPr marL="285750" indent="-285750">
              <a:buFont typeface="Arial" panose="020B0604020202020204" pitchFamily="34" charset="0"/>
              <a:buChar char="•"/>
            </a:pPr>
            <a:r>
              <a:rPr lang="de-DE"/>
              <a:t>Dann pycaret[full]</a:t>
            </a:r>
          </a:p>
          <a:p>
            <a:r>
              <a:rPr lang="de-DE"/>
              <a:t> </a:t>
            </a:r>
          </a:p>
        </p:txBody>
      </p:sp>
    </p:spTree>
    <p:extLst>
      <p:ext uri="{BB962C8B-B14F-4D97-AF65-F5344CB8AC3E}">
        <p14:creationId xmlns:p14="http://schemas.microsoft.com/office/powerpoint/2010/main" val="1184703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Python und Jupyter Notebooks neu installieren</a:t>
            </a:r>
          </a:p>
        </p:txBody>
      </p:sp>
      <p:sp>
        <p:nvSpPr>
          <p:cNvPr id="5" name="Textplatzhalter 4"/>
          <p:cNvSpPr>
            <a:spLocks noGrp="1"/>
          </p:cNvSpPr>
          <p:nvPr>
            <p:ph type="body" sz="quarter" idx="11"/>
          </p:nvPr>
        </p:nvSpPr>
        <p:spPr/>
        <p:txBody>
          <a:bodyPr/>
          <a:lstStyle/>
          <a:p>
            <a:pPr marL="285750" indent="-285750">
              <a:buFont typeface="Arial" panose="020B0604020202020204" pitchFamily="34" charset="0"/>
              <a:buChar char="•"/>
            </a:pPr>
            <a:r>
              <a:rPr lang="de-DE"/>
              <a:t>Von </a:t>
            </a:r>
            <a:r>
              <a:rPr lang="de-DE">
                <a:hlinkClick r:id="rId2" action="ppaction://hlinkfile"/>
              </a:rPr>
              <a:t>python.org</a:t>
            </a:r>
            <a:r>
              <a:rPr lang="de-DE"/>
              <a:t> download windows Installer.exe für gewünschte Version (02/2025 ist 3.9 stabil) und ausführen</a:t>
            </a:r>
          </a:p>
          <a:p>
            <a:pPr marL="861822" lvl="1" indent="-285750">
              <a:buFont typeface="Arial" panose="020B0604020202020204" pitchFamily="34" charset="0"/>
              <a:buChar char="•"/>
            </a:pPr>
            <a:r>
              <a:rPr lang="de-DE"/>
              <a:t>Add PATH Variable : JA</a:t>
            </a:r>
          </a:p>
          <a:p>
            <a:pPr marL="285750" indent="-285750">
              <a:buFont typeface="Arial" panose="020B0604020202020204" pitchFamily="34" charset="0"/>
              <a:buChar char="•"/>
            </a:pPr>
            <a:r>
              <a:rPr lang="de-DE"/>
              <a:t>In einem neuen Verzeichnis eine CMD Konsole öffnen zB. In Verzeichnis SeminarMLDL</a:t>
            </a:r>
          </a:p>
          <a:p>
            <a:pPr marL="285750" indent="-285750">
              <a:buFont typeface="Arial" panose="020B0604020202020204" pitchFamily="34" charset="0"/>
              <a:buChar char="•"/>
            </a:pPr>
            <a:r>
              <a:rPr lang="de-DE"/>
              <a:t>Environment erstellen &gt;&gt;&gt;python –m venv SeminarMLDL</a:t>
            </a:r>
          </a:p>
          <a:p>
            <a:pPr marL="285750" indent="-285750">
              <a:buFont typeface="Arial" panose="020B0604020202020204" pitchFamily="34" charset="0"/>
              <a:buChar char="•"/>
            </a:pPr>
            <a:r>
              <a:rPr lang="de-DE"/>
              <a:t>Environment betreten  &gt;&gt;&gt; \Scripts\activate</a:t>
            </a:r>
          </a:p>
          <a:p>
            <a:pPr marL="861822" lvl="1" indent="-285750">
              <a:buFont typeface="Arial" panose="020B0604020202020204" pitchFamily="34" charset="0"/>
              <a:buChar char="•"/>
            </a:pPr>
            <a:r>
              <a:rPr lang="de-DE"/>
              <a:t>Wichtig ist es im richtigen Environment zu sein. Kenntlich am Environmentname VOR dem Commandprompt.</a:t>
            </a:r>
          </a:p>
          <a:p>
            <a:pPr marL="285750" indent="-285750">
              <a:buFont typeface="Arial" panose="020B0604020202020204" pitchFamily="34" charset="0"/>
              <a:buChar char="•"/>
            </a:pPr>
            <a:r>
              <a:rPr lang="de-DE"/>
              <a:t>Notwendige Pakete installieren </a:t>
            </a:r>
          </a:p>
          <a:p>
            <a:pPr marL="861822" lvl="1" indent="-285750">
              <a:buFont typeface="Arial" panose="020B0604020202020204" pitchFamily="34" charset="0"/>
              <a:buChar char="•"/>
            </a:pPr>
            <a:r>
              <a:rPr lang="de-DE"/>
              <a:t>pip install notebook </a:t>
            </a:r>
            <a:r>
              <a:rPr lang="de-DE" smtClean="0"/>
              <a:t>– upgrade</a:t>
            </a:r>
            <a:endParaRPr lang="de-DE"/>
          </a:p>
          <a:p>
            <a:pPr marL="861822" lvl="1" indent="-285750">
              <a:buFont typeface="Arial" panose="020B0604020202020204" pitchFamily="34" charset="0"/>
              <a:buChar char="•"/>
            </a:pPr>
            <a:r>
              <a:rPr lang="de-DE"/>
              <a:t>pip install tensorflow</a:t>
            </a:r>
          </a:p>
          <a:p>
            <a:pPr marL="861822" lvl="1" indent="-285750">
              <a:buFont typeface="Arial" panose="020B0604020202020204" pitchFamily="34" charset="0"/>
              <a:buChar char="•"/>
            </a:pPr>
            <a:r>
              <a:rPr lang="de-DE"/>
              <a:t>pip install pycaret[full]</a:t>
            </a:r>
          </a:p>
          <a:p>
            <a:pPr marL="285750" indent="-285750">
              <a:buFont typeface="Arial" panose="020B0604020202020204" pitchFamily="34" charset="0"/>
              <a:buChar char="•"/>
            </a:pPr>
            <a:r>
              <a:rPr lang="de-DE"/>
              <a:t>Eigenes Home für Notebooks einstellen</a:t>
            </a:r>
          </a:p>
          <a:p>
            <a:pPr marL="861822" lvl="1" indent="-285750">
              <a:buFont typeface="Arial" panose="020B0604020202020204" pitchFamily="34" charset="0"/>
              <a:buChar char="•"/>
            </a:pPr>
            <a:r>
              <a:rPr lang="de-DE"/>
              <a:t>In Datei C:\Users\DeinName\.jupyter\jupyter_notebook_config.py</a:t>
            </a:r>
          </a:p>
          <a:p>
            <a:pPr marL="861822" lvl="1" indent="-285750">
              <a:buFont typeface="Arial" panose="020B0604020202020204" pitchFamily="34" charset="0"/>
              <a:buChar char="•"/>
            </a:pPr>
            <a:r>
              <a:rPr lang="de-DE"/>
              <a:t>Ändere für c.NotebookApp.notebook_dir = '‚ den gewünschten Pfad auf die .iypnb Dateien</a:t>
            </a:r>
          </a:p>
          <a:p>
            <a:pPr marL="1437894" lvl="2" indent="-285750">
              <a:buFont typeface="Arial" panose="020B0604020202020204" pitchFamily="34" charset="0"/>
              <a:buChar char="•"/>
            </a:pPr>
            <a:r>
              <a:rPr lang="de-DE"/>
              <a:t>Wichtig: kamera</a:t>
            </a:r>
            <a:r>
              <a:rPr lang="de-DE" b="1"/>
              <a:t>\\</a:t>
            </a:r>
            <a:r>
              <a:rPr lang="de-DE"/>
              <a:t> verwenden!</a:t>
            </a:r>
          </a:p>
          <a:p>
            <a:pPr marL="285750" indent="-285750">
              <a:buFont typeface="Arial" panose="020B0604020202020204" pitchFamily="34" charset="0"/>
              <a:buChar char="•"/>
            </a:pPr>
            <a:r>
              <a:rPr lang="de-DE"/>
              <a:t>In Konsole des Environments &gt;&gt;&gt; jupyter notebook </a:t>
            </a:r>
          </a:p>
          <a:p>
            <a:pPr marL="861822" lvl="1" indent="-285750">
              <a:buFont typeface="Arial" panose="020B0604020202020204" pitchFamily="34" charset="0"/>
              <a:buChar char="•"/>
            </a:pPr>
            <a:r>
              <a:rPr lang="de-DE"/>
              <a:t>Webbrowser wird auf localhost:8888\tree geöffnet mit den Notebook Home Verzeichnis</a:t>
            </a:r>
          </a:p>
          <a:p>
            <a:pPr marL="861822" lvl="1" indent="-285750">
              <a:buFont typeface="Arial" panose="020B0604020202020204" pitchFamily="34" charset="0"/>
              <a:buChar char="•"/>
            </a:pPr>
            <a:r>
              <a:rPr lang="de-DE"/>
              <a:t>Beenden mit ^C</a:t>
            </a:r>
          </a:p>
          <a:p>
            <a:pPr marL="285750" indent="-285750">
              <a:buFont typeface="Arial" panose="020B0604020202020204" pitchFamily="34" charset="0"/>
              <a:buChar char="•"/>
            </a:pPr>
            <a:r>
              <a:rPr lang="de-DE"/>
              <a:t>Environment verlassen &gt;&gt;&gt; deactivate</a:t>
            </a:r>
          </a:p>
          <a:p>
            <a:endParaRPr lang="de-DE"/>
          </a:p>
          <a:p>
            <a:endParaRPr lang="de-DE"/>
          </a:p>
        </p:txBody>
      </p:sp>
    </p:spTree>
    <p:extLst>
      <p:ext uri="{BB962C8B-B14F-4D97-AF65-F5344CB8AC3E}">
        <p14:creationId xmlns:p14="http://schemas.microsoft.com/office/powerpoint/2010/main" val="835544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NumPy</a:t>
            </a:r>
          </a:p>
        </p:txBody>
      </p:sp>
      <p:sp>
        <p:nvSpPr>
          <p:cNvPr id="3" name="Textplatzhalter 2"/>
          <p:cNvSpPr>
            <a:spLocks noGrp="1"/>
          </p:cNvSpPr>
          <p:nvPr>
            <p:ph type="body" sz="quarter" idx="11"/>
          </p:nvPr>
        </p:nvSpPr>
        <p:spPr/>
        <p:txBody>
          <a:bodyPr/>
          <a:lstStyle/>
          <a:p>
            <a:r>
              <a:rPr lang="de-DE">
                <a:hlinkClick r:id="rId2"/>
              </a:rPr>
              <a:t>NumPy</a:t>
            </a:r>
            <a:r>
              <a:rPr lang="de-DE"/>
              <a:t> Numerical Python</a:t>
            </a:r>
          </a:p>
          <a:p>
            <a:endParaRPr lang="de-DE"/>
          </a:p>
          <a:p>
            <a:r>
              <a:rPr lang="de-DE"/>
              <a:t>Hauptfunktionen:</a:t>
            </a:r>
          </a:p>
          <a:p>
            <a:pPr marL="285750" indent="-285750">
              <a:buFont typeface="Arial" panose="020B0604020202020204" pitchFamily="34" charset="0"/>
              <a:buChar char="•"/>
            </a:pPr>
            <a:r>
              <a:rPr lang="de-DE"/>
              <a:t>N-dimensionale Arrays: Effiziente Speicherung und Verarbeitung großer Datenmengen</a:t>
            </a:r>
          </a:p>
          <a:p>
            <a:pPr marL="285750" indent="-285750">
              <a:buFont typeface="Arial" panose="020B0604020202020204" pitchFamily="34" charset="0"/>
              <a:buChar char="•"/>
            </a:pPr>
            <a:r>
              <a:rPr lang="de-DE"/>
              <a:t>Mathematische Funktionen</a:t>
            </a:r>
          </a:p>
          <a:p>
            <a:pPr marL="285750" indent="-285750">
              <a:buFont typeface="Arial" panose="020B0604020202020204" pitchFamily="34" charset="0"/>
              <a:buChar char="•"/>
            </a:pPr>
            <a:r>
              <a:rPr lang="de-DE"/>
              <a:t>Random Number Generation für Simulationen und Modellierung</a:t>
            </a:r>
          </a:p>
          <a:p>
            <a:pPr marL="285750" indent="-285750">
              <a:buFont typeface="Arial" panose="020B0604020202020204" pitchFamily="34" charset="0"/>
              <a:buChar char="•"/>
            </a:pPr>
            <a:r>
              <a:rPr lang="de-DE"/>
              <a:t>Lineare Algebra für Matrizenoperationen und lineare Gleichungssysteme</a:t>
            </a:r>
          </a:p>
          <a:p>
            <a:pPr marL="285750" indent="-285750">
              <a:buFont typeface="Arial" panose="020B0604020202020204" pitchFamily="34" charset="0"/>
              <a:buChar char="•"/>
            </a:pPr>
            <a:r>
              <a:rPr lang="de-DE"/>
              <a:t>Schnelle Fourier-Transformationen für Signalverarbeitung</a:t>
            </a:r>
          </a:p>
          <a:p>
            <a:pPr marL="342900" indent="-342900">
              <a:buFont typeface="Arial" panose="020B0604020202020204" pitchFamily="34" charset="0"/>
              <a:buChar char="•"/>
            </a:pPr>
            <a:r>
              <a:rPr lang="de-DE"/>
              <a:t>Interoperabilität: Unterstützung für Integration mit anderen Bibliotheken wie SciPy, Pandas und Matplotlib</a:t>
            </a:r>
          </a:p>
          <a:p>
            <a:endParaRPr lang="de-DE"/>
          </a:p>
          <a:p>
            <a:r>
              <a:rPr lang="de-DE"/>
              <a:t>Installation:</a:t>
            </a:r>
          </a:p>
          <a:p>
            <a:pPr marL="285750" indent="-285750">
              <a:buFont typeface="Arial" panose="020B0604020202020204" pitchFamily="34" charset="0"/>
              <a:buChar char="•"/>
            </a:pPr>
            <a:r>
              <a:rPr lang="de-DE"/>
              <a:t>pip install numpy</a:t>
            </a:r>
          </a:p>
          <a:p>
            <a:endParaRPr lang="de-DE"/>
          </a:p>
        </p:txBody>
      </p:sp>
    </p:spTree>
    <p:extLst>
      <p:ext uri="{BB962C8B-B14F-4D97-AF65-F5344CB8AC3E}">
        <p14:creationId xmlns:p14="http://schemas.microsoft.com/office/powerpoint/2010/main" val="158150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TensorFlow </a:t>
            </a:r>
          </a:p>
        </p:txBody>
      </p:sp>
      <p:sp>
        <p:nvSpPr>
          <p:cNvPr id="3" name="Textplatzhalter 2"/>
          <p:cNvSpPr>
            <a:spLocks noGrp="1"/>
          </p:cNvSpPr>
          <p:nvPr>
            <p:ph type="body" sz="quarter" idx="11"/>
          </p:nvPr>
        </p:nvSpPr>
        <p:spPr/>
        <p:txBody>
          <a:bodyPr/>
          <a:lstStyle/>
          <a:p>
            <a:r>
              <a:rPr lang="de-DE">
                <a:hlinkClick r:id="rId2"/>
              </a:rPr>
              <a:t>TensorFlow</a:t>
            </a:r>
            <a:r>
              <a:rPr lang="de-DE"/>
              <a:t> Open Source Software Library for High Performance Numerical Computation</a:t>
            </a:r>
          </a:p>
          <a:p>
            <a:endParaRPr lang="de-DE"/>
          </a:p>
          <a:p>
            <a:r>
              <a:rPr lang="de-DE"/>
              <a:t>Hauptfunktionen:</a:t>
            </a:r>
          </a:p>
          <a:p>
            <a:pPr marL="285750" indent="-285750">
              <a:buFont typeface="Arial" panose="020B0604020202020204" pitchFamily="34" charset="0"/>
              <a:buChar char="•"/>
            </a:pPr>
            <a:r>
              <a:rPr lang="de-DE"/>
              <a:t>Maschinelles Lernen: Training und Einsatz von Modellen für Klassifikation, Regression, Clustering</a:t>
            </a:r>
          </a:p>
          <a:p>
            <a:pPr marL="285750" indent="-285750">
              <a:buFont typeface="Arial" panose="020B0604020202020204" pitchFamily="34" charset="0"/>
              <a:buChar char="•"/>
            </a:pPr>
            <a:r>
              <a:rPr lang="de-DE"/>
              <a:t>Neurale Netze: Unterstützung für tiefe neuronale Netze, CNNs, RNNs</a:t>
            </a:r>
          </a:p>
          <a:p>
            <a:pPr marL="285750" indent="-285750">
              <a:buFont typeface="Arial" panose="020B0604020202020204" pitchFamily="34" charset="0"/>
              <a:buChar char="•"/>
            </a:pPr>
            <a:r>
              <a:rPr lang="de-DE"/>
              <a:t>Verstärkungslernen: Entwicklung und Training von Agenten</a:t>
            </a:r>
          </a:p>
          <a:p>
            <a:pPr marL="285750" indent="-285750">
              <a:buFont typeface="Arial" panose="020B0604020202020204" pitchFamily="34" charset="0"/>
              <a:buChar char="•"/>
            </a:pPr>
            <a:r>
              <a:rPr lang="de-DE"/>
              <a:t>Datenverarbeitung: Datenvorbereitung, -analyse und -transformation</a:t>
            </a:r>
          </a:p>
          <a:p>
            <a:pPr marL="285750" indent="-285750">
              <a:buFont typeface="Arial" panose="020B0604020202020204" pitchFamily="34" charset="0"/>
              <a:buChar char="•"/>
            </a:pPr>
            <a:r>
              <a:rPr lang="de-DE"/>
              <a:t>Verteiltes Training: Skalierbare Trainingsmöglichkeiten auf mehreren GPUs und TPUs</a:t>
            </a:r>
          </a:p>
          <a:p>
            <a:pPr marL="285750" indent="-285750">
              <a:buFont typeface="Arial" panose="020B0604020202020204" pitchFamily="34" charset="0"/>
              <a:buChar char="•"/>
            </a:pPr>
            <a:r>
              <a:rPr lang="de-DE"/>
              <a:t>Modellbereitstellung: Einfache Bereitstellung von Modellen auf verschiedenen Plattformen (Cloud, Mobile, Edge</a:t>
            </a:r>
            <a:r>
              <a:rPr lang="de-DE" smtClean="0"/>
              <a:t>)</a:t>
            </a:r>
          </a:p>
          <a:p>
            <a:endParaRPr lang="de-DE"/>
          </a:p>
          <a:p>
            <a:r>
              <a:rPr lang="de-DE"/>
              <a:t>Installation:</a:t>
            </a:r>
          </a:p>
          <a:p>
            <a:pPr marL="285750" indent="-285750">
              <a:buFont typeface="Arial" panose="020B0604020202020204" pitchFamily="34" charset="0"/>
              <a:buChar char="•"/>
            </a:pPr>
            <a:r>
              <a:rPr lang="de-DE"/>
              <a:t>pip install tensorflow</a:t>
            </a:r>
          </a:p>
        </p:txBody>
      </p:sp>
    </p:spTree>
    <p:extLst>
      <p:ext uri="{BB962C8B-B14F-4D97-AF65-F5344CB8AC3E}">
        <p14:creationId xmlns:p14="http://schemas.microsoft.com/office/powerpoint/2010/main" val="3681264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pandas</a:t>
            </a:r>
          </a:p>
        </p:txBody>
      </p:sp>
      <p:sp>
        <p:nvSpPr>
          <p:cNvPr id="3" name="Textplatzhalter 2"/>
          <p:cNvSpPr>
            <a:spLocks noGrp="1"/>
          </p:cNvSpPr>
          <p:nvPr>
            <p:ph type="body" sz="quarter" idx="11"/>
          </p:nvPr>
        </p:nvSpPr>
        <p:spPr/>
        <p:txBody>
          <a:bodyPr/>
          <a:lstStyle/>
          <a:p>
            <a:r>
              <a:rPr lang="de-DE">
                <a:hlinkClick r:id="rId2"/>
              </a:rPr>
              <a:t>Pandas</a:t>
            </a:r>
            <a:r>
              <a:rPr lang="de-DE"/>
              <a:t> Python Data Analysis Library</a:t>
            </a:r>
          </a:p>
          <a:p>
            <a:r>
              <a:rPr lang="de-DE"/>
              <a:t>Hauptfunktionen:</a:t>
            </a:r>
          </a:p>
          <a:p>
            <a:pPr marL="285750" indent="-285750">
              <a:buFont typeface="Arial" panose="020B0604020202020204" pitchFamily="34" charset="0"/>
              <a:buChar char="•"/>
            </a:pPr>
            <a:r>
              <a:rPr lang="de-DE"/>
              <a:t>Datenrahmen: Effiziente Speicherung und Verarbeitung von tabellarischen Daten</a:t>
            </a:r>
          </a:p>
          <a:p>
            <a:pPr marL="285750" indent="-285750">
              <a:buFont typeface="Arial" panose="020B0604020202020204" pitchFamily="34" charset="0"/>
              <a:buChar char="•"/>
            </a:pPr>
            <a:r>
              <a:rPr lang="de-DE"/>
              <a:t>Datenmanipulation: Filtern, Aggregieren, Zusammenführen von Daten</a:t>
            </a:r>
          </a:p>
          <a:p>
            <a:pPr marL="285750" indent="-285750">
              <a:buFont typeface="Arial" panose="020B0604020202020204" pitchFamily="34" charset="0"/>
              <a:buChar char="•"/>
            </a:pPr>
            <a:r>
              <a:rPr lang="de-DE"/>
              <a:t>Zeitreihenanalyse: Verarbeitung und Analyse von Zeitreihendaten</a:t>
            </a:r>
          </a:p>
          <a:p>
            <a:pPr marL="285750" indent="-285750">
              <a:buFont typeface="Arial" panose="020B0604020202020204" pitchFamily="34" charset="0"/>
              <a:buChar char="•"/>
            </a:pPr>
            <a:r>
              <a:rPr lang="de-DE"/>
              <a:t>Statistische Funktionen: Berechnung von Mittelwerten, Standardabweichungen, Korrelationen</a:t>
            </a:r>
          </a:p>
          <a:p>
            <a:pPr marL="285750" indent="-285750">
              <a:buFont typeface="Arial" panose="020B0604020202020204" pitchFamily="34" charset="0"/>
              <a:buChar char="•"/>
            </a:pPr>
            <a:r>
              <a:rPr lang="de-DE"/>
              <a:t>Datenvisualisierung: Integration mit Matplotlib und anderen Visualisierungsbibliotheken</a:t>
            </a:r>
          </a:p>
          <a:p>
            <a:pPr marL="285750" indent="-285750">
              <a:buFont typeface="Arial" panose="020B0604020202020204" pitchFamily="34" charset="0"/>
              <a:buChar char="•"/>
            </a:pPr>
            <a:r>
              <a:rPr lang="de-DE"/>
              <a:t>Datenimport/-export: Unterstützung für CSV, Excel, SQL und viele andere Formate</a:t>
            </a:r>
          </a:p>
          <a:p>
            <a:r>
              <a:rPr lang="de-DE"/>
              <a:t>Installation:</a:t>
            </a:r>
          </a:p>
          <a:p>
            <a:pPr marL="285750" indent="-285750">
              <a:buFont typeface="Arial" panose="020B0604020202020204" pitchFamily="34" charset="0"/>
              <a:buChar char="•"/>
            </a:pPr>
            <a:r>
              <a:rPr lang="de-DE"/>
              <a:t>pip install pandas</a:t>
            </a:r>
          </a:p>
          <a:p>
            <a:endParaRPr lang="de-DE"/>
          </a:p>
          <a:p>
            <a:r>
              <a:rPr lang="de-DE"/>
              <a:t>Moderne Alternativen:</a:t>
            </a:r>
          </a:p>
          <a:p>
            <a:pPr marL="285750" indent="-285750">
              <a:buFont typeface="Arial" panose="020B0604020202020204" pitchFamily="34" charset="0"/>
              <a:buChar char="•"/>
            </a:pPr>
            <a:r>
              <a:rPr lang="de-DE"/>
              <a:t>Dask, Polaris</a:t>
            </a:r>
          </a:p>
          <a:p>
            <a:pPr marL="285750" indent="-285750">
              <a:buFont typeface="Arial" panose="020B0604020202020204" pitchFamily="34" charset="0"/>
              <a:buChar char="•"/>
            </a:pPr>
            <a:r>
              <a:rPr lang="de-DE"/>
              <a:t>Geopandas</a:t>
            </a:r>
          </a:p>
          <a:p>
            <a:endParaRPr lang="de-DE"/>
          </a:p>
        </p:txBody>
      </p:sp>
    </p:spTree>
    <p:extLst>
      <p:ext uri="{BB962C8B-B14F-4D97-AF65-F5344CB8AC3E}">
        <p14:creationId xmlns:p14="http://schemas.microsoft.com/office/powerpoint/2010/main" val="39985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46000"/>
          </a:schemeClr>
        </a:solidFill>
        <a:effectLst/>
      </p:bgPr>
    </p:bg>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xmlns="" id="{D34CBD57-C072-5D2A-92B5-67D18ECFAC46}"/>
              </a:ext>
            </a:extLst>
          </p:cNvPr>
          <p:cNvSpPr>
            <a:spLocks noGrp="1"/>
          </p:cNvSpPr>
          <p:nvPr>
            <p:ph type="body" sz="quarter" idx="10"/>
          </p:nvPr>
        </p:nvSpPr>
        <p:spPr/>
        <p:txBody>
          <a:bodyPr/>
          <a:lstStyle/>
          <a:p>
            <a:r>
              <a:rPr lang="de-DE"/>
              <a:t>Vorstellung Dozent</a:t>
            </a:r>
          </a:p>
          <a:p>
            <a:endParaRPr lang="de-DE"/>
          </a:p>
        </p:txBody>
      </p:sp>
      <p:sp>
        <p:nvSpPr>
          <p:cNvPr id="3" name="Textplatzhalter 2">
            <a:extLst>
              <a:ext uri="{FF2B5EF4-FFF2-40B4-BE49-F238E27FC236}">
                <a16:creationId xmlns:a16="http://schemas.microsoft.com/office/drawing/2014/main" xmlns="" id="{A49EDE64-A941-D996-72DE-F931C00A2D58}"/>
              </a:ext>
            </a:extLst>
          </p:cNvPr>
          <p:cNvSpPr>
            <a:spLocks noGrp="1"/>
          </p:cNvSpPr>
          <p:nvPr>
            <p:ph type="body" sz="quarter" idx="11"/>
          </p:nvPr>
        </p:nvSpPr>
        <p:spPr/>
        <p:txBody>
          <a:bodyPr/>
          <a:lstStyle/>
          <a:p>
            <a:r>
              <a:rPr lang="de-DE"/>
              <a:t>Selbständig als IT Entwickler, Analyst, Projektleiter, Manager, Trainer, Coach, Tester seit 1983.</a:t>
            </a:r>
          </a:p>
          <a:p>
            <a:r>
              <a:rPr lang="de-DE"/>
              <a:t>Heute </a:t>
            </a:r>
          </a:p>
          <a:p>
            <a:pPr marL="285750" indent="-285750">
              <a:buFont typeface="Arial" panose="020B0604020202020204" pitchFamily="34" charset="0"/>
              <a:buChar char="•"/>
            </a:pPr>
            <a:r>
              <a:rPr lang="de-DE"/>
              <a:t>Vorlesungen, Seminare, Training an öffentlichen Hochschulen und privaten Unternehmen für KI, Data Science, ITIL</a:t>
            </a:r>
          </a:p>
          <a:p>
            <a:pPr marL="285750" indent="-285750">
              <a:buFont typeface="Arial" panose="020B0604020202020204" pitchFamily="34" charset="0"/>
              <a:buChar char="•"/>
            </a:pPr>
            <a:r>
              <a:rPr lang="de-DE"/>
              <a:t>ITSM Projekte</a:t>
            </a:r>
          </a:p>
          <a:p>
            <a:endParaRPr lang="de-DE"/>
          </a:p>
          <a:p>
            <a:endParaRPr lang="de-DE"/>
          </a:p>
          <a:p>
            <a:endParaRPr lang="de-DE"/>
          </a:p>
          <a:p>
            <a:endParaRPr lang="de-DE"/>
          </a:p>
          <a:p>
            <a:pPr marL="285750" indent="-285750">
              <a:spcBef>
                <a:spcPts val="0"/>
              </a:spcBef>
              <a:buFont typeface="Arial" panose="020B0604020202020204" pitchFamily="34" charset="0"/>
              <a:buChar char="•"/>
            </a:pPr>
            <a:r>
              <a:rPr lang="de-DE"/>
              <a:t>1980er Geostatistische Software</a:t>
            </a:r>
          </a:p>
          <a:p>
            <a:pPr marL="285750" indent="-285750">
              <a:spcBef>
                <a:spcPts val="0"/>
              </a:spcBef>
              <a:buFont typeface="Arial" panose="020B0604020202020204" pitchFamily="34" charset="0"/>
              <a:buChar char="•"/>
            </a:pPr>
            <a:r>
              <a:rPr lang="de-DE"/>
              <a:t>1983 Abschluß Studium als Diplom-Geologe</a:t>
            </a:r>
          </a:p>
          <a:p>
            <a:pPr marL="285750" indent="-285750">
              <a:spcBef>
                <a:spcPts val="0"/>
              </a:spcBef>
              <a:buFont typeface="Arial" panose="020B0604020202020204" pitchFamily="34" charset="0"/>
              <a:buChar char="•"/>
            </a:pPr>
            <a:r>
              <a:rPr lang="de-DE"/>
              <a:t>1990er </a:t>
            </a:r>
            <a:r>
              <a:rPr lang="de-DE">
                <a:effectLst/>
                <a:latin typeface="Calibri" panose="020F0502020204030204" pitchFamily="34" charset="0"/>
                <a:ea typeface="Calibri" panose="020F0502020204030204" pitchFamily="34" charset="0"/>
                <a:cs typeface="Times New Roman" panose="02020603050405020304" pitchFamily="18" charset="0"/>
              </a:rPr>
              <a:t>Service und Configuration Management</a:t>
            </a:r>
          </a:p>
          <a:p>
            <a:pPr marL="285750" indent="-285750">
              <a:spcBef>
                <a:spcPts val="0"/>
              </a:spcBef>
              <a:buFont typeface="Arial" panose="020B0604020202020204" pitchFamily="34" charset="0"/>
              <a:buChar char="•"/>
            </a:pPr>
            <a:r>
              <a:rPr lang="de-DE">
                <a:latin typeface="Calibri" panose="020F0502020204030204" pitchFamily="34" charset="0"/>
                <a:ea typeface="Calibri" panose="020F0502020204030204" pitchFamily="34" charset="0"/>
                <a:cs typeface="Times New Roman" panose="02020603050405020304" pitchFamily="18" charset="0"/>
              </a:rPr>
              <a:t>2000er </a:t>
            </a:r>
            <a:r>
              <a:rPr lang="de-DE">
                <a:effectLst/>
                <a:latin typeface="Calibri" panose="020F0502020204030204" pitchFamily="34" charset="0"/>
                <a:ea typeface="Calibri" panose="020F0502020204030204" pitchFamily="34" charset="0"/>
                <a:cs typeface="Times New Roman" panose="02020603050405020304" pitchFamily="18" charset="0"/>
              </a:rPr>
              <a:t>Workflow Management für ITSM</a:t>
            </a:r>
            <a:endParaRPr lang="de-DE">
              <a:latin typeface="Calibri" panose="020F0502020204030204" pitchFamily="34" charset="0"/>
              <a:ea typeface="Calibri" panose="020F0502020204030204" pitchFamily="34" charset="0"/>
              <a:cs typeface="Times New Roman" panose="02020603050405020304" pitchFamily="18" charset="0"/>
            </a:endParaRPr>
          </a:p>
          <a:p>
            <a:pPr marL="285750" indent="-285750">
              <a:spcBef>
                <a:spcPts val="0"/>
              </a:spcBef>
              <a:spcAft>
                <a:spcPts val="1000"/>
              </a:spcAft>
              <a:buFont typeface="Arial" panose="020B0604020202020204" pitchFamily="34" charset="0"/>
              <a:buChar char="•"/>
            </a:pPr>
            <a:r>
              <a:rPr lang="de-DE">
                <a:effectLst/>
                <a:latin typeface="Calibri" panose="020F0502020204030204" pitchFamily="34" charset="0"/>
                <a:ea typeface="Calibri" panose="020F0502020204030204" pitchFamily="34" charset="0"/>
                <a:cs typeface="Times New Roman" panose="02020603050405020304" pitchFamily="18" charset="0"/>
              </a:rPr>
              <a:t>2010er Multiagentensysteme für ITSM</a:t>
            </a:r>
          </a:p>
          <a:p>
            <a:pPr marL="285750" indent="-285750">
              <a:spcBef>
                <a:spcPts val="0"/>
              </a:spcBef>
              <a:spcAft>
                <a:spcPts val="1000"/>
              </a:spcAft>
              <a:buFont typeface="Arial" panose="020B0604020202020204" pitchFamily="34" charset="0"/>
              <a:buChar char="•"/>
            </a:pPr>
            <a:r>
              <a:rPr lang="de-DE">
                <a:effectLst/>
                <a:latin typeface="Calibri" panose="020F0502020204030204" pitchFamily="34" charset="0"/>
                <a:ea typeface="Calibri" panose="020F0502020204030204" pitchFamily="34" charset="0"/>
                <a:cs typeface="Times New Roman" panose="02020603050405020304" pitchFamily="18" charset="0"/>
              </a:rPr>
              <a:t>2020er Data Science, Künstliche Intelligenz, ITSM</a:t>
            </a:r>
          </a:p>
          <a:p>
            <a:endParaRPr lang="de-DE"/>
          </a:p>
        </p:txBody>
      </p:sp>
      <p:pic>
        <p:nvPicPr>
          <p:cNvPr id="5" name="Grafik 4" descr="Ein Bild, das Menschliches Gesicht, Person, Kleidung, Vorderkopf enthält.&#10;&#10;Automatisch generierte Beschreibung">
            <a:extLst>
              <a:ext uri="{FF2B5EF4-FFF2-40B4-BE49-F238E27FC236}">
                <a16:creationId xmlns:a16="http://schemas.microsoft.com/office/drawing/2014/main" xmlns="" id="{9B7DF5A8-7DE7-7DA9-5369-9BB4D9BD2C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83477">
            <a:off x="8175728" y="2678528"/>
            <a:ext cx="2975968" cy="2231976"/>
          </a:xfrm>
          <a:prstGeom prst="rect">
            <a:avLst/>
          </a:prstGeom>
        </p:spPr>
      </p:pic>
    </p:spTree>
    <p:extLst>
      <p:ext uri="{BB962C8B-B14F-4D97-AF65-F5344CB8AC3E}">
        <p14:creationId xmlns:p14="http://schemas.microsoft.com/office/powerpoint/2010/main" val="868941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Matplotlib</a:t>
            </a:r>
          </a:p>
        </p:txBody>
      </p:sp>
      <p:sp>
        <p:nvSpPr>
          <p:cNvPr id="3" name="Textplatzhalter 2"/>
          <p:cNvSpPr>
            <a:spLocks noGrp="1"/>
          </p:cNvSpPr>
          <p:nvPr>
            <p:ph type="body" sz="quarter" idx="11"/>
          </p:nvPr>
        </p:nvSpPr>
        <p:spPr/>
        <p:txBody>
          <a:bodyPr/>
          <a:lstStyle/>
          <a:p>
            <a:r>
              <a:rPr lang="de-DE"/>
              <a:t>Matplotlib Visualization with Python</a:t>
            </a:r>
          </a:p>
          <a:p>
            <a:endParaRPr lang="de-DE"/>
          </a:p>
          <a:p>
            <a:r>
              <a:rPr lang="de-DE"/>
              <a:t>Hauptfunktionen:</a:t>
            </a:r>
          </a:p>
          <a:p>
            <a:pPr marL="285750" indent="-285750">
              <a:buFont typeface="Arial" panose="020B0604020202020204" pitchFamily="34" charset="0"/>
              <a:buChar char="•"/>
            </a:pPr>
            <a:r>
              <a:rPr lang="de-DE"/>
              <a:t>Statische Visualisierungen: Erstellen von Diagrammen und Grafiken</a:t>
            </a:r>
          </a:p>
          <a:p>
            <a:pPr marL="285750" indent="-285750">
              <a:buFont typeface="Arial" panose="020B0604020202020204" pitchFamily="34" charset="0"/>
              <a:buChar char="•"/>
            </a:pPr>
            <a:r>
              <a:rPr lang="de-DE"/>
              <a:t>Interaktive Visualisierungen, die zoomen, schwenken und aktualisieren können</a:t>
            </a:r>
          </a:p>
          <a:p>
            <a:pPr marL="285750" indent="-285750">
              <a:buFont typeface="Arial" panose="020B0604020202020204" pitchFamily="34" charset="0"/>
              <a:buChar char="•"/>
            </a:pPr>
            <a:r>
              <a:rPr lang="de-DE"/>
              <a:t>Animierte Visualisierungen: Erstellen von Animationen zur Darstellung von Daten im Zeitverlauf</a:t>
            </a:r>
          </a:p>
          <a:p>
            <a:pPr marL="285750" indent="-285750">
              <a:buFont typeface="Arial" panose="020B0604020202020204" pitchFamily="34" charset="0"/>
              <a:buChar char="•"/>
            </a:pPr>
            <a:r>
              <a:rPr lang="de-DE"/>
              <a:t>Anpassbare Stile: Anpassung des visuellen Stils und Layouts von Grafiken</a:t>
            </a:r>
          </a:p>
          <a:p>
            <a:pPr marL="285750" indent="-285750">
              <a:buFont typeface="Arial" panose="020B0604020202020204" pitchFamily="34" charset="0"/>
              <a:buChar char="•"/>
            </a:pPr>
            <a:r>
              <a:rPr lang="de-DE"/>
              <a:t>Export in verschiedene Formate: Export von Grafiken in Formate wie PNG, PDF, SVG und mehr</a:t>
            </a:r>
          </a:p>
          <a:p>
            <a:pPr marL="285750" indent="-285750">
              <a:buFont typeface="Arial" panose="020B0604020202020204" pitchFamily="34" charset="0"/>
              <a:buChar char="•"/>
            </a:pPr>
            <a:r>
              <a:rPr lang="de-DE"/>
              <a:t>Integration: Einbettung in Jupyter Notebooks und grafische Benutzeroberflächen</a:t>
            </a:r>
          </a:p>
          <a:p>
            <a:pPr marL="285750" indent="-285750">
              <a:buFont typeface="Arial" panose="020B0604020202020204" pitchFamily="34" charset="0"/>
              <a:buChar char="•"/>
            </a:pPr>
            <a:endParaRPr lang="de-DE"/>
          </a:p>
          <a:p>
            <a:r>
              <a:rPr lang="de-DE"/>
              <a:t>Installation:</a:t>
            </a:r>
          </a:p>
          <a:p>
            <a:pPr marL="285750" indent="-285750">
              <a:buFont typeface="Arial" panose="020B0604020202020204" pitchFamily="34" charset="0"/>
              <a:buChar char="•"/>
            </a:pPr>
            <a:r>
              <a:rPr lang="de-DE"/>
              <a:t>pip install matplotlib</a:t>
            </a:r>
          </a:p>
          <a:p>
            <a:endParaRPr lang="de-DE"/>
          </a:p>
        </p:txBody>
      </p:sp>
    </p:spTree>
    <p:extLst>
      <p:ext uri="{BB962C8B-B14F-4D97-AF65-F5344CB8AC3E}">
        <p14:creationId xmlns:p14="http://schemas.microsoft.com/office/powerpoint/2010/main" val="4281069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Seaborn</a:t>
            </a:r>
          </a:p>
        </p:txBody>
      </p:sp>
      <p:sp>
        <p:nvSpPr>
          <p:cNvPr id="3" name="Textplatzhalter 2"/>
          <p:cNvSpPr>
            <a:spLocks noGrp="1"/>
          </p:cNvSpPr>
          <p:nvPr>
            <p:ph type="body" sz="quarter" idx="11"/>
          </p:nvPr>
        </p:nvSpPr>
        <p:spPr/>
        <p:txBody>
          <a:bodyPr/>
          <a:lstStyle/>
          <a:p>
            <a:r>
              <a:rPr lang="de-DE">
                <a:hlinkClick r:id="rId2"/>
              </a:rPr>
              <a:t>Seaborn</a:t>
            </a:r>
            <a:r>
              <a:rPr lang="de-DE"/>
              <a:t> Statistical Data Visualization Library</a:t>
            </a:r>
          </a:p>
          <a:p>
            <a:r>
              <a:rPr lang="de-DE"/>
              <a:t>Hauptfunktionen:</a:t>
            </a:r>
          </a:p>
          <a:p>
            <a:pPr marL="285750" indent="-285750">
              <a:buFont typeface="Arial" panose="020B0604020202020204" pitchFamily="34" charset="0"/>
              <a:buChar char="•"/>
            </a:pPr>
            <a:r>
              <a:rPr lang="de-DE"/>
              <a:t>Relationale Plots: Visualisierung von Beziehungen zwischen Variablen</a:t>
            </a:r>
          </a:p>
          <a:p>
            <a:pPr marL="285750" indent="-285750">
              <a:buFont typeface="Arial" panose="020B0604020202020204" pitchFamily="34" charset="0"/>
              <a:buChar char="•"/>
            </a:pPr>
            <a:r>
              <a:rPr lang="de-DE"/>
              <a:t>Verteilungsplots: Darstellung von Datenverteilungen</a:t>
            </a:r>
          </a:p>
          <a:p>
            <a:pPr marL="285750" indent="-285750">
              <a:buFont typeface="Arial" panose="020B0604020202020204" pitchFamily="34" charset="0"/>
              <a:buChar char="•"/>
            </a:pPr>
            <a:r>
              <a:rPr lang="de-DE"/>
              <a:t>Kategorische Plots: Visualisierung von kategorischen Daten</a:t>
            </a:r>
          </a:p>
          <a:p>
            <a:pPr marL="285750" indent="-285750">
              <a:buFont typeface="Arial" panose="020B0604020202020204" pitchFamily="34" charset="0"/>
              <a:buChar char="•"/>
            </a:pPr>
            <a:r>
              <a:rPr lang="de-DE"/>
              <a:t>Regressionsplots: Darstellung von Regressionsmodellen</a:t>
            </a:r>
          </a:p>
          <a:p>
            <a:pPr marL="285750" indent="-285750">
              <a:buFont typeface="Arial" panose="020B0604020202020204" pitchFamily="34" charset="0"/>
              <a:buChar char="•"/>
            </a:pPr>
            <a:r>
              <a:rPr lang="de-DE"/>
              <a:t>Multi-Plot Grids: Erstellung von komplexen Plot-Layouts</a:t>
            </a:r>
          </a:p>
          <a:p>
            <a:pPr marL="285750" indent="-285750">
              <a:buFont typeface="Arial" panose="020B0604020202020204" pitchFamily="34" charset="0"/>
              <a:buChar char="•"/>
            </a:pPr>
            <a:r>
              <a:rPr lang="de-DE"/>
              <a:t>Figure Theming: Anpassung des visuellen Stils von Grafiken</a:t>
            </a:r>
          </a:p>
          <a:p>
            <a:pPr marL="285750" indent="-285750">
              <a:buFont typeface="Arial" panose="020B0604020202020204" pitchFamily="34" charset="0"/>
              <a:buChar char="•"/>
            </a:pPr>
            <a:r>
              <a:rPr lang="de-DE"/>
              <a:t>Farbschemata: Verwendung von ansprechenden Farbpaletten</a:t>
            </a:r>
          </a:p>
          <a:p>
            <a:endParaRPr lang="de-DE"/>
          </a:p>
          <a:p>
            <a:r>
              <a:rPr lang="de-DE"/>
              <a:t>Installation:</a:t>
            </a:r>
          </a:p>
          <a:p>
            <a:pPr marL="285750" indent="-285750">
              <a:buFont typeface="Arial" panose="020B0604020202020204" pitchFamily="34" charset="0"/>
              <a:buChar char="•"/>
            </a:pPr>
            <a:r>
              <a:rPr lang="de-DE"/>
              <a:t>pip install seaborn</a:t>
            </a:r>
          </a:p>
          <a:p>
            <a:endParaRPr lang="de-DE"/>
          </a:p>
          <a:p>
            <a:r>
              <a:rPr lang="de-DE"/>
              <a:t>Tutorials:</a:t>
            </a:r>
          </a:p>
          <a:p>
            <a:pPr marL="285750" indent="-285750">
              <a:buFont typeface="Arial" panose="020B0604020202020204" pitchFamily="34" charset="0"/>
              <a:buChar char="•"/>
            </a:pPr>
            <a:r>
              <a:rPr lang="de-DE"/>
              <a:t>seaborn.pydata.org: Umfangreiche Dokumentation und Tutorials für Einsteiger und Fortgeschrittene</a:t>
            </a:r>
          </a:p>
          <a:p>
            <a:endParaRPr lang="de-DE"/>
          </a:p>
        </p:txBody>
      </p:sp>
    </p:spTree>
    <p:extLst>
      <p:ext uri="{BB962C8B-B14F-4D97-AF65-F5344CB8AC3E}">
        <p14:creationId xmlns:p14="http://schemas.microsoft.com/office/powerpoint/2010/main" val="2142997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Bokeh Interactive Visualization Library</a:t>
            </a:r>
          </a:p>
          <a:p>
            <a:endParaRPr lang="de-DE"/>
          </a:p>
        </p:txBody>
      </p:sp>
      <p:sp>
        <p:nvSpPr>
          <p:cNvPr id="3" name="Textplatzhalter 2"/>
          <p:cNvSpPr>
            <a:spLocks noGrp="1"/>
          </p:cNvSpPr>
          <p:nvPr>
            <p:ph type="body" sz="quarter" idx="11"/>
          </p:nvPr>
        </p:nvSpPr>
        <p:spPr/>
        <p:txBody>
          <a:bodyPr/>
          <a:lstStyle/>
          <a:p>
            <a:r>
              <a:rPr lang="de-DE">
                <a:hlinkClick r:id="rId2"/>
              </a:rPr>
              <a:t>Bokeh</a:t>
            </a:r>
            <a:r>
              <a:rPr lang="de-DE"/>
              <a:t> Interactive Visualization Library</a:t>
            </a:r>
          </a:p>
          <a:p>
            <a:endParaRPr lang="de-DE"/>
          </a:p>
          <a:p>
            <a:r>
              <a:rPr lang="de-DE"/>
              <a:t>Hauptfunktionen:</a:t>
            </a:r>
          </a:p>
          <a:p>
            <a:pPr marL="285750" indent="-285750">
              <a:buFont typeface="Arial" panose="020B0604020202020204" pitchFamily="34" charset="0"/>
              <a:buChar char="•"/>
            </a:pPr>
            <a:r>
              <a:rPr lang="de-DE"/>
              <a:t>Interaktive Plots: Erstellung von interaktiven Grafiken und Dashboards</a:t>
            </a:r>
          </a:p>
          <a:p>
            <a:pPr marL="285750" indent="-285750">
              <a:buFont typeface="Arial" panose="020B0604020202020204" pitchFamily="34" charset="0"/>
              <a:buChar char="•"/>
            </a:pPr>
            <a:r>
              <a:rPr lang="de-DE"/>
              <a:t>Web-Anwendungen: Integration von Visualisierungen in Web-Anwendungen</a:t>
            </a:r>
          </a:p>
          <a:p>
            <a:pPr marL="285750" indent="-285750">
              <a:buFont typeface="Arial" panose="020B0604020202020204" pitchFamily="34" charset="0"/>
              <a:buChar char="•"/>
            </a:pPr>
            <a:r>
              <a:rPr lang="de-DE"/>
              <a:t>Streaming-Daten: Unterstützung für die Visualisierung von Echtzeitdaten</a:t>
            </a:r>
          </a:p>
          <a:p>
            <a:pPr marL="285750" indent="-285750">
              <a:buFont typeface="Arial" panose="020B0604020202020204" pitchFamily="34" charset="0"/>
              <a:buChar char="•"/>
            </a:pPr>
            <a:r>
              <a:rPr lang="de-DE"/>
              <a:t>Widgets: Einbindung von interaktiven Widgets wie Schieberegler und Dropdown-Menüs</a:t>
            </a:r>
          </a:p>
          <a:p>
            <a:pPr marL="285750" indent="-285750">
              <a:buFont typeface="Arial" panose="020B0604020202020204" pitchFamily="34" charset="0"/>
              <a:buChar char="•"/>
            </a:pPr>
            <a:r>
              <a:rPr lang="de-DE"/>
              <a:t>Flexibilität: Anpassung und Erweiterung durch benutzerdefiniertes JavaScript</a:t>
            </a:r>
          </a:p>
          <a:p>
            <a:pPr marL="285750" indent="-285750">
              <a:buFont typeface="Arial" panose="020B0604020202020204" pitchFamily="34" charset="0"/>
              <a:buChar char="•"/>
            </a:pPr>
            <a:r>
              <a:rPr lang="de-DE"/>
              <a:t>Integration: Kompatibilität mit anderen PyData-Tools wie Pandas, NumPy und SciPy</a:t>
            </a:r>
          </a:p>
          <a:p>
            <a:pPr marL="285750" indent="-285750">
              <a:buFont typeface="Arial" panose="020B0604020202020204" pitchFamily="34" charset="0"/>
              <a:buChar char="•"/>
            </a:pPr>
            <a:endParaRPr lang="de-DE"/>
          </a:p>
          <a:p>
            <a:r>
              <a:rPr lang="de-DE"/>
              <a:t>Installation:</a:t>
            </a:r>
          </a:p>
          <a:p>
            <a:pPr marL="285750" indent="-285750">
              <a:buFont typeface="Arial" panose="020B0604020202020204" pitchFamily="34" charset="0"/>
              <a:buChar char="•"/>
            </a:pPr>
            <a:r>
              <a:rPr lang="de-DE"/>
              <a:t>pip install bokeh</a:t>
            </a:r>
          </a:p>
        </p:txBody>
      </p:sp>
    </p:spTree>
    <p:extLst>
      <p:ext uri="{BB962C8B-B14F-4D97-AF65-F5344CB8AC3E}">
        <p14:creationId xmlns:p14="http://schemas.microsoft.com/office/powerpoint/2010/main" val="1908013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Scikit-learn</a:t>
            </a:r>
          </a:p>
        </p:txBody>
      </p:sp>
      <p:sp>
        <p:nvSpPr>
          <p:cNvPr id="3" name="Textplatzhalter 2"/>
          <p:cNvSpPr>
            <a:spLocks noGrp="1"/>
          </p:cNvSpPr>
          <p:nvPr>
            <p:ph type="body" sz="quarter" idx="11"/>
          </p:nvPr>
        </p:nvSpPr>
        <p:spPr/>
        <p:txBody>
          <a:bodyPr/>
          <a:lstStyle/>
          <a:p>
            <a:r>
              <a:rPr lang="de-DE">
                <a:hlinkClick r:id="rId2"/>
              </a:rPr>
              <a:t>Scikit-learn</a:t>
            </a:r>
            <a:r>
              <a:rPr lang="de-DE"/>
              <a:t> Machine Learning in Python</a:t>
            </a:r>
          </a:p>
          <a:p>
            <a:r>
              <a:rPr lang="de-DE"/>
              <a:t>Hauptfunktionen:</a:t>
            </a:r>
          </a:p>
          <a:p>
            <a:pPr marL="285750" indent="-285750">
              <a:buFont typeface="Arial" panose="020B0604020202020204" pitchFamily="34" charset="0"/>
              <a:buChar char="•"/>
            </a:pPr>
            <a:r>
              <a:rPr lang="de-DE"/>
              <a:t>Klassifikation: Identifizierung der Kategorie, zu der ein Objekt gehört (z.B. Spam-Erkennung, Bildklassifikation)</a:t>
            </a:r>
          </a:p>
          <a:p>
            <a:pPr marL="285750" indent="-285750">
              <a:buFont typeface="Arial" panose="020B0604020202020204" pitchFamily="34" charset="0"/>
              <a:buChar char="•"/>
            </a:pPr>
            <a:r>
              <a:rPr lang="de-DE"/>
              <a:t>Regression: Vorhersage eines kontinuierlichen Wertes (z.B. Aktienpreise, Medikamentenwirkung)</a:t>
            </a:r>
          </a:p>
          <a:p>
            <a:pPr marL="285750" indent="-285750">
              <a:buFont typeface="Arial" panose="020B0604020202020204" pitchFamily="34" charset="0"/>
              <a:buChar char="•"/>
            </a:pPr>
            <a:r>
              <a:rPr lang="de-DE"/>
              <a:t>Clustering: Automatische Gruppierung ähnlicher Objekte (z.B. Kundensegmentierung)</a:t>
            </a:r>
          </a:p>
          <a:p>
            <a:pPr marL="285750" indent="-285750">
              <a:buFont typeface="Arial" panose="020B0604020202020204" pitchFamily="34" charset="0"/>
              <a:buChar char="•"/>
            </a:pPr>
            <a:r>
              <a:rPr lang="de-DE"/>
              <a:t>Dimensionsreduktion: Reduzierung der Anzahl der zu berücksichtigenden Zufallsvariablen</a:t>
            </a:r>
          </a:p>
          <a:p>
            <a:pPr marL="285750" indent="-285750">
              <a:buFont typeface="Arial" panose="020B0604020202020204" pitchFamily="34" charset="0"/>
              <a:buChar char="•"/>
            </a:pPr>
            <a:r>
              <a:rPr lang="de-DE"/>
              <a:t>Modellauswahl: Vergleich, Validierung und Parameter-Tuning)</a:t>
            </a:r>
          </a:p>
          <a:p>
            <a:pPr marL="285750" indent="-285750">
              <a:buFont typeface="Arial" panose="020B0604020202020204" pitchFamily="34" charset="0"/>
              <a:buChar char="•"/>
            </a:pPr>
            <a:r>
              <a:rPr lang="de-DE"/>
              <a:t>Vorverarbeitung: Merkmalextraktion und Normalisierung</a:t>
            </a:r>
          </a:p>
          <a:p>
            <a:r>
              <a:rPr lang="de-DE"/>
              <a:t>Installation: </a:t>
            </a:r>
          </a:p>
          <a:p>
            <a:pPr marL="285750" indent="-285750">
              <a:buFont typeface="Arial" panose="020B0604020202020204" pitchFamily="34" charset="0"/>
              <a:buChar char="•"/>
            </a:pPr>
            <a:r>
              <a:rPr lang="de-DE"/>
              <a:t>pip install scikit-learn </a:t>
            </a:r>
          </a:p>
          <a:p>
            <a:r>
              <a:rPr lang="de-DE"/>
              <a:t>Tutorials:</a:t>
            </a:r>
          </a:p>
          <a:p>
            <a:pPr marL="285750" indent="-285750">
              <a:buFont typeface="Arial" panose="020B0604020202020204" pitchFamily="34" charset="0"/>
              <a:buChar char="•"/>
            </a:pPr>
            <a:r>
              <a:rPr lang="de-DE">
                <a:hlinkClick r:id="rId3"/>
              </a:rPr>
              <a:t>scikit-learn: machine learning in Python — scikit-learn 1.6.1 documentation</a:t>
            </a:r>
            <a:endParaRPr lang="de-DE"/>
          </a:p>
        </p:txBody>
      </p:sp>
    </p:spTree>
    <p:extLst>
      <p:ext uri="{BB962C8B-B14F-4D97-AF65-F5344CB8AC3E}">
        <p14:creationId xmlns:p14="http://schemas.microsoft.com/office/powerpoint/2010/main" val="496177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statsmodels</a:t>
            </a:r>
          </a:p>
        </p:txBody>
      </p:sp>
      <p:sp>
        <p:nvSpPr>
          <p:cNvPr id="5" name="Textplatzhalter 4"/>
          <p:cNvSpPr>
            <a:spLocks noGrp="1"/>
          </p:cNvSpPr>
          <p:nvPr>
            <p:ph type="body" sz="quarter" idx="11"/>
          </p:nvPr>
        </p:nvSpPr>
        <p:spPr/>
        <p:txBody>
          <a:bodyPr/>
          <a:lstStyle/>
          <a:p>
            <a:r>
              <a:rPr lang="de-DE">
                <a:hlinkClick r:id="rId2"/>
              </a:rPr>
              <a:t>Statsmodels</a:t>
            </a:r>
            <a:r>
              <a:rPr lang="de-DE"/>
              <a:t> Sammlung klassischer statistischer Verfahren</a:t>
            </a:r>
          </a:p>
          <a:p>
            <a:endParaRPr lang="de-DE"/>
          </a:p>
          <a:p>
            <a:r>
              <a:rPr lang="de-DE"/>
              <a:t>Hauptfunktionen :</a:t>
            </a:r>
          </a:p>
          <a:p>
            <a:pPr marL="285750" indent="-285750">
              <a:buFont typeface="Arial" panose="020B0604020202020204" pitchFamily="34" charset="0"/>
              <a:buChar char="•"/>
            </a:pPr>
            <a:r>
              <a:rPr lang="de-DE" b="1"/>
              <a:t>Lineare Regressionsmodelle</a:t>
            </a:r>
            <a:r>
              <a:rPr lang="de-DE"/>
              <a:t>: Kleinste Quadrate, Generalisierte kleinste Quadrate, Gewichtete kleinste Quadrate, Kleinste Quadrate mit autoregressiven Fehlern, Quantilregression,</a:t>
            </a:r>
          </a:p>
          <a:p>
            <a:pPr marL="285750" indent="-285750">
              <a:buFont typeface="Arial" panose="020B0604020202020204" pitchFamily="34" charset="0"/>
              <a:buChar char="•"/>
            </a:pPr>
            <a:r>
              <a:rPr lang="de-DE" b="1"/>
              <a:t>GLM</a:t>
            </a:r>
            <a:r>
              <a:rPr lang="de-DE"/>
              <a:t>: Generalisierte lineare Modelle </a:t>
            </a:r>
          </a:p>
          <a:p>
            <a:pPr marL="285750" indent="-285750">
              <a:buFont typeface="Arial" panose="020B0604020202020204" pitchFamily="34" charset="0"/>
              <a:buChar char="•"/>
            </a:pPr>
            <a:r>
              <a:rPr lang="de-DE" b="1"/>
              <a:t>RLM</a:t>
            </a:r>
            <a:r>
              <a:rPr lang="de-DE"/>
              <a:t>: Robuste lineare Modelle mit Unterstützung für mehrere M-Schätzer</a:t>
            </a:r>
          </a:p>
          <a:p>
            <a:pPr marL="285750" indent="-285750">
              <a:buFont typeface="Arial" panose="020B0604020202020204" pitchFamily="34" charset="0"/>
              <a:buChar char="•"/>
            </a:pPr>
            <a:r>
              <a:rPr lang="de-DE" b="1"/>
              <a:t>Zeitreihenanalyse</a:t>
            </a:r>
            <a:r>
              <a:rPr lang="de-DE"/>
              <a:t>: Modelle für die Zeitreihenanalyse, Vollständiges StateSpace-Modellierungsframework, Saisonale ARIMA und ARIMAX-Modelle, VARMA und VARMAX-Modelle</a:t>
            </a:r>
          </a:p>
          <a:p>
            <a:pPr marL="285750" indent="-285750">
              <a:buFont typeface="Arial" panose="020B0604020202020204" pitchFamily="34" charset="0"/>
              <a:buChar char="•"/>
            </a:pPr>
            <a:r>
              <a:rPr lang="de-DE" b="1"/>
              <a:t>Statistik</a:t>
            </a:r>
            <a:r>
              <a:rPr lang="de-DE"/>
              <a:t>: Eine breite Palette von statistischen Tests, Diagnosen und Spezifikationstests, Goodness-of-Fit- und Normalitätstests, Funktionen für Mehrfachtests, verschiedene zusätzliche statistische Tests</a:t>
            </a:r>
          </a:p>
          <a:p>
            <a:pPr marL="285750" indent="-285750">
              <a:buFont typeface="Arial" panose="020B0604020202020204" pitchFamily="34" charset="0"/>
              <a:buChar char="•"/>
            </a:pPr>
            <a:r>
              <a:rPr lang="de-DE" b="1"/>
              <a:t>Imputation</a:t>
            </a:r>
            <a:r>
              <a:rPr lang="de-DE"/>
              <a:t>, Regression auf Ordnungsstatistik und Gaussian-Imputation</a:t>
            </a:r>
          </a:p>
          <a:p>
            <a:pPr marL="285750" indent="-285750">
              <a:buFont typeface="Arial" panose="020B0604020202020204" pitchFamily="34" charset="0"/>
              <a:buChar char="•"/>
            </a:pPr>
            <a:endParaRPr lang="de-DE"/>
          </a:p>
          <a:p>
            <a:r>
              <a:rPr lang="de-DE"/>
              <a:t>Installation :</a:t>
            </a:r>
          </a:p>
          <a:p>
            <a:pPr marL="285750" indent="-285750">
              <a:buFont typeface="Arial" panose="020B0604020202020204" pitchFamily="34" charset="0"/>
              <a:buChar char="•"/>
            </a:pPr>
            <a:r>
              <a:rPr lang="de-DE"/>
              <a:t>pip install statsmodels</a:t>
            </a:r>
          </a:p>
        </p:txBody>
      </p:sp>
    </p:spTree>
    <p:extLst>
      <p:ext uri="{BB962C8B-B14F-4D97-AF65-F5344CB8AC3E}">
        <p14:creationId xmlns:p14="http://schemas.microsoft.com/office/powerpoint/2010/main" val="1214722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Tensorflow number cruncher for deep learning</a:t>
            </a:r>
          </a:p>
        </p:txBody>
      </p:sp>
      <p:sp>
        <p:nvSpPr>
          <p:cNvPr id="3" name="Textplatzhalter 2"/>
          <p:cNvSpPr>
            <a:spLocks noGrp="1"/>
          </p:cNvSpPr>
          <p:nvPr>
            <p:ph type="body" sz="quarter" idx="11"/>
          </p:nvPr>
        </p:nvSpPr>
        <p:spPr/>
        <p:txBody>
          <a:bodyPr/>
          <a:lstStyle/>
          <a:p>
            <a:r>
              <a:rPr lang="de-DE">
                <a:hlinkClick r:id="rId3"/>
              </a:rPr>
              <a:t>TensorFlow</a:t>
            </a:r>
            <a:r>
              <a:rPr lang="de-DE"/>
              <a:t> Open Source Software Library for High Performance Numerical Computation</a:t>
            </a:r>
          </a:p>
          <a:p>
            <a:r>
              <a:rPr lang="de-DE"/>
              <a:t>Hauptfunktionen:</a:t>
            </a:r>
          </a:p>
          <a:p>
            <a:pPr marL="285750" indent="-285750">
              <a:buFont typeface="Arial" panose="020B0604020202020204" pitchFamily="34" charset="0"/>
              <a:buChar char="•"/>
            </a:pPr>
            <a:r>
              <a:rPr lang="de-DE"/>
              <a:t>Maschinelles Lernen: Training und Einsatz von Modellen für Klassifikation, Regression, Clustering</a:t>
            </a:r>
          </a:p>
          <a:p>
            <a:pPr marL="285750" indent="-285750">
              <a:buFont typeface="Arial" panose="020B0604020202020204" pitchFamily="34" charset="0"/>
              <a:buChar char="•"/>
            </a:pPr>
            <a:r>
              <a:rPr lang="de-DE"/>
              <a:t>Neurale Netze: Unterstützung für tiefe neuronale Netze, CNNs, RNNs</a:t>
            </a:r>
          </a:p>
          <a:p>
            <a:pPr marL="285750" indent="-285750">
              <a:buFont typeface="Arial" panose="020B0604020202020204" pitchFamily="34" charset="0"/>
              <a:buChar char="•"/>
            </a:pPr>
            <a:r>
              <a:rPr lang="de-DE"/>
              <a:t>Verstärkungslernen: Entwicklung und Training von Agenten</a:t>
            </a:r>
          </a:p>
          <a:p>
            <a:pPr marL="285750" indent="-285750">
              <a:buFont typeface="Arial" panose="020B0604020202020204" pitchFamily="34" charset="0"/>
              <a:buChar char="•"/>
            </a:pPr>
            <a:r>
              <a:rPr lang="de-DE"/>
              <a:t>Datenverarbeitung: Datenvorbereitung, -analyse und -transformation</a:t>
            </a:r>
          </a:p>
          <a:p>
            <a:pPr marL="285750" indent="-285750">
              <a:buFont typeface="Arial" panose="020B0604020202020204" pitchFamily="34" charset="0"/>
              <a:buChar char="•"/>
            </a:pPr>
            <a:r>
              <a:rPr lang="de-DE"/>
              <a:t>Verteiltes Training: Skalierbare Trainingsmöglichkeiten auf mehreren GPUs und TPUs</a:t>
            </a:r>
          </a:p>
          <a:p>
            <a:pPr marL="285750" indent="-285750">
              <a:buFont typeface="Arial" panose="020B0604020202020204" pitchFamily="34" charset="0"/>
              <a:buChar char="•"/>
            </a:pPr>
            <a:r>
              <a:rPr lang="de-DE"/>
              <a:t>Modellbereitstellung: Einfache Bereitstellung von Modellen auf verschiedenen Plattformen (Cloud, Mobile, Edge)</a:t>
            </a:r>
          </a:p>
          <a:p>
            <a:pPr marL="285750" indent="-285750">
              <a:buFont typeface="Arial" panose="020B0604020202020204" pitchFamily="34" charset="0"/>
              <a:buChar char="•"/>
            </a:pPr>
            <a:endParaRPr lang="de-DE"/>
          </a:p>
          <a:p>
            <a:r>
              <a:rPr lang="de-DE"/>
              <a:t>Installation:</a:t>
            </a:r>
          </a:p>
          <a:p>
            <a:pPr marL="285750" indent="-285750">
              <a:buFont typeface="Arial" panose="020B0604020202020204" pitchFamily="34" charset="0"/>
              <a:buChar char="•"/>
            </a:pPr>
            <a:r>
              <a:rPr lang="de-DE"/>
              <a:t>pip install tensorflow, ca 1.2 GB</a:t>
            </a:r>
          </a:p>
          <a:p>
            <a:pPr marL="285750" indent="-285750">
              <a:buFont typeface="Arial" panose="020B0604020202020204" pitchFamily="34" charset="0"/>
              <a:buChar char="•"/>
            </a:pPr>
            <a:r>
              <a:rPr lang="de-DE"/>
              <a:t>pip install tensorflow_hub</a:t>
            </a:r>
          </a:p>
          <a:p>
            <a:pPr marL="285750" indent="-285750">
              <a:buFont typeface="Arial" panose="020B0604020202020204" pitchFamily="34" charset="0"/>
              <a:buChar char="•"/>
            </a:pPr>
            <a:r>
              <a:rPr lang="de-DE"/>
              <a:t>pip install tensorboard</a:t>
            </a:r>
          </a:p>
          <a:p>
            <a:pPr marL="285750" indent="-285750">
              <a:buFont typeface="Arial" panose="020B0604020202020204" pitchFamily="34" charset="0"/>
              <a:buChar char="•"/>
            </a:pPr>
            <a:endParaRPr lang="de-DE"/>
          </a:p>
          <a:p>
            <a:r>
              <a:rPr lang="de-DE"/>
              <a:t>Tutorials:</a:t>
            </a:r>
          </a:p>
          <a:p>
            <a:pPr marL="285750" indent="-285750">
              <a:buFont typeface="Arial" panose="020B0604020202020204" pitchFamily="34" charset="0"/>
              <a:buChar char="•"/>
            </a:pPr>
            <a:r>
              <a:rPr lang="de-DE"/>
              <a:t>tensorflow.org:</a:t>
            </a:r>
          </a:p>
        </p:txBody>
      </p:sp>
    </p:spTree>
    <p:extLst>
      <p:ext uri="{BB962C8B-B14F-4D97-AF65-F5344CB8AC3E}">
        <p14:creationId xmlns:p14="http://schemas.microsoft.com/office/powerpoint/2010/main" val="3137504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Hugging Face</a:t>
            </a:r>
          </a:p>
          <a:p>
            <a:endParaRPr lang="de-DE"/>
          </a:p>
        </p:txBody>
      </p:sp>
      <p:sp>
        <p:nvSpPr>
          <p:cNvPr id="3" name="Textplatzhalter 2"/>
          <p:cNvSpPr>
            <a:spLocks noGrp="1"/>
          </p:cNvSpPr>
          <p:nvPr>
            <p:ph type="body" sz="quarter" idx="11"/>
          </p:nvPr>
        </p:nvSpPr>
        <p:spPr/>
        <p:txBody>
          <a:bodyPr/>
          <a:lstStyle/>
          <a:p>
            <a:r>
              <a:rPr lang="de-DE">
                <a:hlinkClick r:id="rId2"/>
              </a:rPr>
              <a:t>Hugging Face Libs</a:t>
            </a:r>
            <a:r>
              <a:rPr lang="de-DE"/>
              <a:t> Transformers and NLP Library, Demkratisierung von ChatBots</a:t>
            </a:r>
          </a:p>
          <a:p>
            <a:endParaRPr lang="de-DE"/>
          </a:p>
          <a:p>
            <a:r>
              <a:rPr lang="de-DE"/>
              <a:t>Hauptfunktionen:</a:t>
            </a:r>
          </a:p>
          <a:p>
            <a:pPr marL="285750" indent="-285750">
              <a:buFont typeface="Arial" panose="020B0604020202020204" pitchFamily="34" charset="0"/>
              <a:buChar char="•"/>
            </a:pPr>
            <a:r>
              <a:rPr lang="de-DE"/>
              <a:t>Demokratisierung</a:t>
            </a:r>
          </a:p>
          <a:p>
            <a:pPr marL="285750" indent="-285750">
              <a:buFont typeface="Arial" panose="020B0604020202020204" pitchFamily="34" charset="0"/>
              <a:buChar char="•"/>
            </a:pPr>
            <a:r>
              <a:rPr lang="de-DE"/>
              <a:t>Transformers: Vortrainierte Modelle für NLP-Aufgaben wie Textklassifikation, Übersetzung, Fragebeantwortung</a:t>
            </a:r>
          </a:p>
          <a:p>
            <a:pPr marL="285750" indent="-285750">
              <a:buFont typeface="Arial" panose="020B0604020202020204" pitchFamily="34" charset="0"/>
              <a:buChar char="•"/>
            </a:pPr>
            <a:r>
              <a:rPr lang="de-DE"/>
              <a:t>Tokenisierung: Effiziente Tokenisierung von Texten für maschinelles Lernen</a:t>
            </a:r>
          </a:p>
          <a:p>
            <a:pPr marL="285750" indent="-285750">
              <a:buFont typeface="Arial" panose="020B0604020202020204" pitchFamily="34" charset="0"/>
              <a:buChar char="•"/>
            </a:pPr>
            <a:r>
              <a:rPr lang="de-DE"/>
              <a:t>Pipeline: Einfache Implementierung von NLP-Pipelines für verschiedene Aufgaben</a:t>
            </a:r>
          </a:p>
          <a:p>
            <a:pPr marL="285750" indent="-285750">
              <a:buFont typeface="Arial" panose="020B0604020202020204" pitchFamily="34" charset="0"/>
              <a:buChar char="•"/>
            </a:pPr>
            <a:r>
              <a:rPr lang="de-DE"/>
              <a:t>Feinabstimmung: Anpassung vortrainierter Modelle an spezifische Aufgaben</a:t>
            </a:r>
          </a:p>
          <a:p>
            <a:pPr marL="285750" indent="-285750">
              <a:buFont typeface="Arial" panose="020B0604020202020204" pitchFamily="34" charset="0"/>
              <a:buChar char="•"/>
            </a:pPr>
            <a:r>
              <a:rPr lang="de-DE"/>
              <a:t>Datasets: Datensätzen für maschinelles Lernen</a:t>
            </a:r>
          </a:p>
          <a:p>
            <a:pPr marL="285750" indent="-285750">
              <a:buFont typeface="Arial" panose="020B0604020202020204" pitchFamily="34" charset="0"/>
              <a:buChar char="•"/>
            </a:pPr>
            <a:r>
              <a:rPr lang="de-DE"/>
              <a:t>Model Hub: Teilen und Finden von vortrainierten Modellen</a:t>
            </a:r>
          </a:p>
          <a:p>
            <a:pPr marL="285750" indent="-285750">
              <a:buFont typeface="Arial" panose="020B0604020202020204" pitchFamily="34" charset="0"/>
              <a:buChar char="•"/>
            </a:pPr>
            <a:endParaRPr lang="de-DE"/>
          </a:p>
          <a:p>
            <a:r>
              <a:rPr lang="de-DE"/>
              <a:t>Installation:</a:t>
            </a:r>
          </a:p>
          <a:p>
            <a:pPr marL="285750" indent="-285750">
              <a:buFont typeface="Arial" panose="020B0604020202020204" pitchFamily="34" charset="0"/>
              <a:buChar char="•"/>
            </a:pPr>
            <a:r>
              <a:rPr lang="de-DE"/>
              <a:t>pip install transformers</a:t>
            </a:r>
            <a:br>
              <a:rPr lang="de-DE"/>
            </a:br>
            <a:endParaRPr lang="de-DE"/>
          </a:p>
        </p:txBody>
      </p:sp>
    </p:spTree>
    <p:extLst>
      <p:ext uri="{BB962C8B-B14F-4D97-AF65-F5344CB8AC3E}">
        <p14:creationId xmlns:p14="http://schemas.microsoft.com/office/powerpoint/2010/main" val="2002599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OpenCV </a:t>
            </a:r>
            <a:r>
              <a:rPr lang="en-US"/>
              <a:t>Computer Vision </a:t>
            </a:r>
            <a:endParaRPr lang="de-DE"/>
          </a:p>
        </p:txBody>
      </p:sp>
      <p:sp>
        <p:nvSpPr>
          <p:cNvPr id="3" name="Textplatzhalter 2"/>
          <p:cNvSpPr>
            <a:spLocks noGrp="1"/>
          </p:cNvSpPr>
          <p:nvPr>
            <p:ph type="body" sz="quarter" idx="11"/>
          </p:nvPr>
        </p:nvSpPr>
        <p:spPr/>
        <p:txBody>
          <a:bodyPr/>
          <a:lstStyle/>
          <a:p>
            <a:r>
              <a:rPr lang="en-US">
                <a:hlinkClick r:id="rId3"/>
              </a:rPr>
              <a:t>OpenCV</a:t>
            </a:r>
            <a:r>
              <a:rPr lang="en-US"/>
              <a:t> Open Source Computer Vision Library</a:t>
            </a:r>
            <a:endParaRPr lang="de-DE"/>
          </a:p>
          <a:p>
            <a:endParaRPr lang="de-DE"/>
          </a:p>
          <a:p>
            <a:r>
              <a:rPr lang="de-DE"/>
              <a:t>Hauptfunktionen:</a:t>
            </a:r>
          </a:p>
          <a:p>
            <a:pPr marL="285750" indent="-285750">
              <a:buFont typeface="Arial" panose="020B0604020202020204" pitchFamily="34" charset="0"/>
              <a:buChar char="•"/>
            </a:pPr>
            <a:r>
              <a:rPr lang="de-DE"/>
              <a:t>Bildverarbeitung: Filterung, Transformationen, Farbkonvertierungen</a:t>
            </a:r>
          </a:p>
          <a:p>
            <a:pPr marL="285750" indent="-285750">
              <a:buFont typeface="Arial" panose="020B0604020202020204" pitchFamily="34" charset="0"/>
              <a:buChar char="•"/>
            </a:pPr>
            <a:r>
              <a:rPr lang="de-DE"/>
              <a:t>Feature-Erkennung: Kanten-, Eckenerkennung, SIFT, SURF</a:t>
            </a:r>
          </a:p>
          <a:p>
            <a:pPr marL="285750" indent="-285750">
              <a:buFont typeface="Arial" panose="020B0604020202020204" pitchFamily="34" charset="0"/>
              <a:buChar char="•"/>
            </a:pPr>
            <a:r>
              <a:rPr lang="de-DE"/>
              <a:t>Objekterkennung: Gesichtserkennung, Fahrzeugerkennung</a:t>
            </a:r>
          </a:p>
          <a:p>
            <a:pPr marL="285750" indent="-285750">
              <a:buFont typeface="Arial" panose="020B0604020202020204" pitchFamily="34" charset="0"/>
              <a:buChar char="•"/>
            </a:pPr>
            <a:r>
              <a:rPr lang="de-DE"/>
              <a:t>Videoanalyse: Bewegungserkennung, Objektverfolgung</a:t>
            </a:r>
          </a:p>
          <a:p>
            <a:pPr marL="285750" indent="-285750">
              <a:buFont typeface="Arial" panose="020B0604020202020204" pitchFamily="34" charset="0"/>
              <a:buChar char="•"/>
            </a:pPr>
            <a:r>
              <a:rPr lang="de-DE"/>
              <a:t>Maschinelles Lernen: Klassifikatoren, neuronale Netze</a:t>
            </a:r>
          </a:p>
          <a:p>
            <a:pPr marL="285750" indent="-285750">
              <a:buFont typeface="Arial" panose="020B0604020202020204" pitchFamily="34" charset="0"/>
              <a:buChar char="•"/>
            </a:pPr>
            <a:r>
              <a:rPr lang="de-DE"/>
              <a:t>3D-Rekonstruktion: Stereo-Bildgebung, Tiefenschätzung</a:t>
            </a:r>
          </a:p>
          <a:p>
            <a:pPr marL="285750" indent="-285750">
              <a:buFont typeface="Arial" panose="020B0604020202020204" pitchFamily="34" charset="0"/>
              <a:buChar char="•"/>
            </a:pPr>
            <a:endParaRPr lang="de-DE"/>
          </a:p>
          <a:p>
            <a:r>
              <a:rPr lang="de-DE"/>
              <a:t>Installation:</a:t>
            </a:r>
          </a:p>
          <a:p>
            <a:pPr marL="285750" indent="-285750">
              <a:buFont typeface="Arial" panose="020B0604020202020204" pitchFamily="34" charset="0"/>
              <a:buChar char="•"/>
            </a:pPr>
            <a:r>
              <a:rPr lang="de-DE"/>
              <a:t>pip install opencv-python</a:t>
            </a:r>
          </a:p>
          <a:p>
            <a:pPr marL="285750" indent="-285750">
              <a:buFont typeface="Arial" panose="020B0604020202020204" pitchFamily="34" charset="0"/>
              <a:buChar char="•"/>
            </a:pPr>
            <a:r>
              <a:rPr lang="de-DE">
                <a:hlinkClick r:id="rId4"/>
              </a:rPr>
              <a:t>Vortrainierte Modelle</a:t>
            </a:r>
            <a:endParaRPr lang="de-DE"/>
          </a:p>
          <a:p>
            <a:endParaRPr lang="de-DE"/>
          </a:p>
          <a:p>
            <a:r>
              <a:rPr lang="de-DE"/>
              <a:t>Tutorials</a:t>
            </a:r>
          </a:p>
          <a:p>
            <a:pPr marL="285750" indent="-285750">
              <a:buFont typeface="Arial" panose="020B0604020202020204" pitchFamily="34" charset="0"/>
              <a:buChar char="•"/>
            </a:pPr>
            <a:r>
              <a:rPr lang="de-DE">
                <a:hlinkClick r:id="rId5"/>
              </a:rPr>
              <a:t>opencv-tuts von Aman</a:t>
            </a:r>
            <a:r>
              <a:rPr lang="de-DE"/>
              <a:t> sehr kure, einfache Beispiele</a:t>
            </a:r>
          </a:p>
        </p:txBody>
      </p:sp>
    </p:spTree>
    <p:extLst>
      <p:ext uri="{BB962C8B-B14F-4D97-AF65-F5344CB8AC3E}">
        <p14:creationId xmlns:p14="http://schemas.microsoft.com/office/powerpoint/2010/main" val="546614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hlinkClick r:id="rId2"/>
              </a:rPr>
              <a:t>pyod</a:t>
            </a:r>
            <a:r>
              <a:rPr lang="de-DE"/>
              <a:t> Ausreißererkennung</a:t>
            </a:r>
          </a:p>
        </p:txBody>
      </p:sp>
      <p:sp>
        <p:nvSpPr>
          <p:cNvPr id="5" name="Textplatzhalter 4"/>
          <p:cNvSpPr>
            <a:spLocks noGrp="1"/>
          </p:cNvSpPr>
          <p:nvPr>
            <p:ph type="body" sz="quarter" idx="11"/>
          </p:nvPr>
        </p:nvSpPr>
        <p:spPr/>
        <p:txBody>
          <a:bodyPr/>
          <a:lstStyle/>
          <a:p>
            <a:r>
              <a:rPr lang="de-DE"/>
              <a:t>Hauptfunktionen:</a:t>
            </a:r>
          </a:p>
          <a:p>
            <a:pPr marL="285750" indent="-285750">
              <a:buFont typeface="Arial" panose="020B0604020202020204" pitchFamily="34" charset="0"/>
              <a:buChar char="•"/>
            </a:pPr>
            <a:r>
              <a:rPr lang="de-DE"/>
              <a:t>Anomalieerkennung in uni- (und multi)variaten Daten</a:t>
            </a:r>
          </a:p>
          <a:p>
            <a:pPr marL="285750" indent="-285750">
              <a:buFont typeface="Arial" panose="020B0604020202020204" pitchFamily="34" charset="0"/>
              <a:buChar char="•"/>
            </a:pPr>
            <a:r>
              <a:rPr lang="de-DE"/>
              <a:t>Über 50 Outlier Detection Algorithmen</a:t>
            </a:r>
          </a:p>
          <a:p>
            <a:pPr marL="285750" indent="-285750">
              <a:buFont typeface="Arial" panose="020B0604020202020204" pitchFamily="34" charset="0"/>
              <a:buChar char="•"/>
            </a:pPr>
            <a:r>
              <a:rPr lang="de-DE"/>
              <a:t>Unterstützung für klassische und Deep Learning Modelle</a:t>
            </a:r>
          </a:p>
          <a:p>
            <a:pPr marL="285750" indent="-285750">
              <a:buFont typeface="Arial" panose="020B0604020202020204" pitchFamily="34" charset="0"/>
              <a:buChar char="•"/>
            </a:pPr>
            <a:r>
              <a:rPr lang="de-DE"/>
              <a:t>LLM-gestützte Modellwahl</a:t>
            </a:r>
          </a:p>
          <a:p>
            <a:pPr marL="285750" indent="-285750">
              <a:buFont typeface="Arial" panose="020B0604020202020204" pitchFamily="34" charset="0"/>
              <a:buChar char="•"/>
            </a:pPr>
            <a:r>
              <a:rPr lang="de-DE"/>
              <a:t>Schnelle Trainings- und Vorhersagezeiten mit SUOD</a:t>
            </a:r>
          </a:p>
          <a:p>
            <a:pPr marL="285750" indent="-285750">
              <a:buFont typeface="Arial" panose="020B0604020202020204" pitchFamily="34" charset="0"/>
              <a:buChar char="•"/>
            </a:pPr>
            <a:r>
              <a:rPr lang="de-DE"/>
              <a:t>Einsatzbereit für NLP-, Zeitreihen- und Graphdaten</a:t>
            </a:r>
          </a:p>
          <a:p>
            <a:pPr marL="285750" indent="-285750">
              <a:buFont typeface="Arial" panose="020B0604020202020204" pitchFamily="34" charset="0"/>
              <a:buChar char="•"/>
            </a:pPr>
            <a:endParaRPr lang="de-DE"/>
          </a:p>
          <a:p>
            <a:r>
              <a:rPr lang="de-DE"/>
              <a:t>Installation:</a:t>
            </a:r>
          </a:p>
          <a:p>
            <a:pPr marL="285750" indent="-285750">
              <a:buFont typeface="Arial" panose="020B0604020202020204" pitchFamily="34" charset="0"/>
              <a:buChar char="•"/>
            </a:pPr>
            <a:r>
              <a:rPr lang="de-DE"/>
              <a:t>pip install pyod, </a:t>
            </a:r>
          </a:p>
          <a:p>
            <a:pPr marL="285750" indent="-285750">
              <a:buFont typeface="Arial" panose="020B0604020202020204" pitchFamily="34" charset="0"/>
              <a:buChar char="•"/>
            </a:pPr>
            <a:r>
              <a:rPr lang="de-DE"/>
              <a:t>Integriert pycaret Anomalyhugg</a:t>
            </a:r>
          </a:p>
          <a:p>
            <a:r>
              <a:rPr lang="de-DE"/>
              <a:t/>
            </a:r>
            <a:br>
              <a:rPr lang="de-DE"/>
            </a:br>
            <a:endParaRPr lang="de-DE"/>
          </a:p>
        </p:txBody>
      </p:sp>
    </p:spTree>
    <p:extLst>
      <p:ext uri="{BB962C8B-B14F-4D97-AF65-F5344CB8AC3E}">
        <p14:creationId xmlns:p14="http://schemas.microsoft.com/office/powerpoint/2010/main" val="1561230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pycaret : low-code machine learning</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hlinkClick r:id="rId3" action="ppaction://hlinkfile"/>
              </a:rPr>
              <a:t>pycaret.org</a:t>
            </a:r>
            <a:r>
              <a:rPr lang="de-DE"/>
              <a:t> seit 2020</a:t>
            </a:r>
          </a:p>
          <a:p>
            <a:pPr marL="285750" indent="-285750">
              <a:buFont typeface="Arial" panose="020B0604020202020204" pitchFamily="34" charset="0"/>
              <a:buChar char="•"/>
            </a:pPr>
            <a:r>
              <a:rPr lang="de-DE"/>
              <a:t>Open Source, Maintainer: Moez Ali. Toronto, Kanada, Übertragung des R Paketes caret (seit 2006)</a:t>
            </a:r>
          </a:p>
          <a:p>
            <a:r>
              <a:rPr lang="de-DE"/>
              <a:t>Hauptfunktionen:</a:t>
            </a:r>
          </a:p>
          <a:p>
            <a:pPr marL="285750" indent="-285750">
              <a:buFont typeface="Arial" panose="020B0604020202020204" pitchFamily="34" charset="0"/>
              <a:buChar char="•"/>
            </a:pPr>
            <a:r>
              <a:rPr lang="de-DE"/>
              <a:t>Regression or time series: pycaret.regression</a:t>
            </a:r>
          </a:p>
          <a:p>
            <a:pPr marL="285750" indent="-285750">
              <a:buFont typeface="Arial" panose="020B0604020202020204" pitchFamily="34" charset="0"/>
              <a:buChar char="•"/>
            </a:pPr>
            <a:r>
              <a:rPr lang="de-DE"/>
              <a:t>Classification: pycaret.classification</a:t>
            </a:r>
          </a:p>
          <a:p>
            <a:pPr marL="285750" indent="-285750">
              <a:buFont typeface="Arial" panose="020B0604020202020204" pitchFamily="34" charset="0"/>
              <a:buChar char="•"/>
            </a:pPr>
            <a:r>
              <a:rPr lang="de-DE"/>
              <a:t>Clustering: pycaret.clustering</a:t>
            </a:r>
          </a:p>
          <a:p>
            <a:pPr marL="285750" indent="-285750">
              <a:buFont typeface="Arial" panose="020B0604020202020204" pitchFamily="34" charset="0"/>
              <a:buChar char="•"/>
            </a:pPr>
            <a:r>
              <a:rPr lang="de-DE"/>
              <a:t>Anomaly detection: pycaret.anomaly</a:t>
            </a:r>
          </a:p>
          <a:p>
            <a:pPr marL="285750" indent="-285750">
              <a:buFont typeface="Arial" panose="020B0604020202020204" pitchFamily="34" charset="0"/>
              <a:buChar char="•"/>
            </a:pPr>
            <a:r>
              <a:rPr lang="de-DE"/>
              <a:t>Association Rules: pycaret.arules</a:t>
            </a:r>
          </a:p>
          <a:p>
            <a:pPr marL="285750" indent="-285750">
              <a:buFont typeface="Arial" panose="020B0604020202020204" pitchFamily="34" charset="0"/>
              <a:buChar char="•"/>
            </a:pPr>
            <a:r>
              <a:rPr lang="de-DE"/>
              <a:t>Topic Modelling: pycaret.nlp</a:t>
            </a:r>
          </a:p>
          <a:p>
            <a:pPr marL="285750" indent="-285750">
              <a:buFont typeface="Arial" panose="020B0604020202020204" pitchFamily="34" charset="0"/>
              <a:buChar char="•"/>
            </a:pPr>
            <a:r>
              <a:rPr lang="en-US"/>
              <a:t>integrated with logging on MLFlow server</a:t>
            </a:r>
          </a:p>
          <a:p>
            <a:pPr marL="285750" indent="-285750">
              <a:buFont typeface="Arial" panose="020B0604020202020204" pitchFamily="34" charset="0"/>
              <a:buChar char="•"/>
            </a:pPr>
            <a:r>
              <a:rPr lang="de-DE"/>
              <a:t>Low code, AutoML, Schnell</a:t>
            </a:r>
          </a:p>
          <a:p>
            <a:pPr marL="285750" indent="-285750">
              <a:buFont typeface="Arial" panose="020B0604020202020204" pitchFamily="34" charset="0"/>
              <a:buChar char="•"/>
            </a:pPr>
            <a:r>
              <a:rPr lang="de-DE"/>
              <a:t>Bestens für tabellarische Daten, nur einfachste Sprach- oder Bild-Verfahren.</a:t>
            </a:r>
          </a:p>
          <a:p>
            <a:pPr marL="285750" indent="-285750">
              <a:buFont typeface="Arial" panose="020B0604020202020204" pitchFamily="34" charset="0"/>
              <a:buChar char="•"/>
            </a:pPr>
            <a:r>
              <a:rPr lang="de-DE"/>
              <a:t>Inklusive ExplainerDashboard (seit V2.6) mit EDA und Shapley values.</a:t>
            </a:r>
            <a:endParaRPr lang="en-US"/>
          </a:p>
          <a:p>
            <a:r>
              <a:rPr lang="de-DE"/>
              <a:t>Installation:</a:t>
            </a:r>
          </a:p>
          <a:p>
            <a:pPr marL="285750" indent="-285750">
              <a:buFont typeface="Arial" panose="020B0604020202020204" pitchFamily="34" charset="0"/>
              <a:buChar char="•"/>
            </a:pPr>
            <a:r>
              <a:rPr lang="de-DE"/>
              <a:t>pip install pycaret[full], zuvor Kernel stoppen</a:t>
            </a:r>
          </a:p>
          <a:p>
            <a:r>
              <a:rPr lang="de-DE"/>
              <a:t>Tutorials:</a:t>
            </a:r>
          </a:p>
          <a:p>
            <a:pPr marL="285750" indent="-285750">
              <a:buFont typeface="Arial" panose="020B0604020202020204" pitchFamily="34" charset="0"/>
              <a:buChar char="•"/>
            </a:pPr>
            <a:r>
              <a:rPr lang="de-DE">
                <a:hlinkClick r:id="rId4"/>
              </a:rPr>
              <a:t>Blog von pycaret</a:t>
            </a:r>
            <a:endParaRPr lang="de-DE"/>
          </a:p>
        </p:txBody>
      </p:sp>
    </p:spTree>
    <p:extLst>
      <p:ext uri="{BB962C8B-B14F-4D97-AF65-F5344CB8AC3E}">
        <p14:creationId xmlns:p14="http://schemas.microsoft.com/office/powerpoint/2010/main" val="1611046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xmlns="" id="{2461EC65-E718-1BCE-F124-C2AF74A74657}"/>
              </a:ext>
            </a:extLst>
          </p:cNvPr>
          <p:cNvSpPr>
            <a:spLocks noGrp="1"/>
          </p:cNvSpPr>
          <p:nvPr>
            <p:ph type="body" sz="quarter" idx="10"/>
          </p:nvPr>
        </p:nvSpPr>
        <p:spPr/>
        <p:txBody>
          <a:bodyPr/>
          <a:lstStyle/>
          <a:p>
            <a:r>
              <a:rPr lang="de-DE"/>
              <a:t>Vorstellung GFU</a:t>
            </a:r>
          </a:p>
        </p:txBody>
      </p:sp>
      <p:pic>
        <p:nvPicPr>
          <p:cNvPr id="5" name="Grafik 4">
            <a:extLst>
              <a:ext uri="{FF2B5EF4-FFF2-40B4-BE49-F238E27FC236}">
                <a16:creationId xmlns:a16="http://schemas.microsoft.com/office/drawing/2014/main" xmlns="" id="{9A6CCF0E-3FFA-C985-3C7E-84368E84DBF9}"/>
              </a:ext>
            </a:extLst>
          </p:cNvPr>
          <p:cNvPicPr>
            <a:picLocks noChangeAspect="1"/>
          </p:cNvPicPr>
          <p:nvPr/>
        </p:nvPicPr>
        <p:blipFill>
          <a:blip r:embed="rId2"/>
          <a:stretch>
            <a:fillRect/>
          </a:stretch>
        </p:blipFill>
        <p:spPr>
          <a:xfrm>
            <a:off x="1438583" y="595224"/>
            <a:ext cx="7850846" cy="5884951"/>
          </a:xfrm>
          <a:prstGeom prst="rect">
            <a:avLst/>
          </a:prstGeom>
        </p:spPr>
      </p:pic>
    </p:spTree>
    <p:extLst>
      <p:ext uri="{BB962C8B-B14F-4D97-AF65-F5344CB8AC3E}">
        <p14:creationId xmlns:p14="http://schemas.microsoft.com/office/powerpoint/2010/main" val="3633414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Ultralytics Objekterkennung in Bildern mit Yolo</a:t>
            </a:r>
          </a:p>
        </p:txBody>
      </p:sp>
      <p:sp>
        <p:nvSpPr>
          <p:cNvPr id="5" name="Textplatzhalter 4"/>
          <p:cNvSpPr>
            <a:spLocks noGrp="1"/>
          </p:cNvSpPr>
          <p:nvPr>
            <p:ph type="body" sz="quarter" idx="11"/>
          </p:nvPr>
        </p:nvSpPr>
        <p:spPr>
          <a:xfrm>
            <a:off x="360437" y="719807"/>
            <a:ext cx="10729912" cy="5327650"/>
          </a:xfrm>
        </p:spPr>
        <p:txBody>
          <a:bodyPr/>
          <a:lstStyle/>
          <a:p>
            <a:r>
              <a:rPr lang="de-DE">
                <a:hlinkClick r:id="rId2"/>
              </a:rPr>
              <a:t>Ultralytics</a:t>
            </a:r>
            <a:endParaRPr lang="de-DE"/>
          </a:p>
          <a:p>
            <a:endParaRPr lang="de-DE"/>
          </a:p>
          <a:p>
            <a:r>
              <a:rPr lang="de-DE"/>
              <a:t>Hauptfunktionen:</a:t>
            </a:r>
          </a:p>
          <a:p>
            <a:pPr marL="285750" indent="-285750">
              <a:buFont typeface="Arial" panose="020B0604020202020204" pitchFamily="34" charset="0"/>
              <a:buChar char="•"/>
            </a:pPr>
            <a:r>
              <a:rPr lang="de-DE"/>
              <a:t>Unterstützung für Objekterkennung, Segmentierung, Klassifikation und Posen-Schätzung</a:t>
            </a:r>
          </a:p>
          <a:p>
            <a:pPr marL="285750" indent="-285750">
              <a:buFont typeface="Arial" panose="020B0604020202020204" pitchFamily="34" charset="0"/>
              <a:buChar char="•"/>
            </a:pPr>
            <a:r>
              <a:rPr lang="de-DE"/>
              <a:t>Trainieren von YOLO-Modellen auf eigenen Datensätzen</a:t>
            </a:r>
          </a:p>
          <a:p>
            <a:pPr marL="285750" indent="-285750">
              <a:buFont typeface="Arial" panose="020B0604020202020204" pitchFamily="34" charset="0"/>
              <a:buChar char="•"/>
            </a:pPr>
            <a:r>
              <a:rPr lang="de-DE"/>
              <a:t>Validieren von Modellen zur Leistungsbewertung</a:t>
            </a:r>
          </a:p>
          <a:p>
            <a:pPr marL="285750" indent="-285750">
              <a:buFont typeface="Arial" panose="020B0604020202020204" pitchFamily="34" charset="0"/>
              <a:buChar char="•"/>
            </a:pPr>
            <a:r>
              <a:rPr lang="de-DE"/>
              <a:t>Durchführen von Vorhersagen auf Bildern, Videos </a:t>
            </a:r>
          </a:p>
          <a:p>
            <a:pPr marL="285750" indent="-285750">
              <a:buFont typeface="Arial" panose="020B0604020202020204" pitchFamily="34" charset="0"/>
              <a:buChar char="•"/>
            </a:pPr>
            <a:r>
              <a:rPr lang="de-DE"/>
              <a:t>Exportieren von Modellen in verschiedene Formate (z. B. ONNX)</a:t>
            </a:r>
          </a:p>
          <a:p>
            <a:pPr marL="285750" indent="-285750">
              <a:buFont typeface="Arial" panose="020B0604020202020204" pitchFamily="34" charset="0"/>
              <a:buChar char="•"/>
            </a:pPr>
            <a:r>
              <a:rPr lang="de-DE"/>
              <a:t>Laden vortrainierter Modelle oder eigener pytorch .pt-Dateien</a:t>
            </a:r>
          </a:p>
          <a:p>
            <a:endParaRPr lang="de-DE"/>
          </a:p>
          <a:p>
            <a:r>
              <a:rPr lang="de-DE"/>
              <a:t>Installation:</a:t>
            </a:r>
          </a:p>
          <a:p>
            <a:pPr marL="285750" indent="-285750">
              <a:buFont typeface="Arial" panose="020B0604020202020204" pitchFamily="34" charset="0"/>
              <a:buChar char="•"/>
            </a:pPr>
            <a:r>
              <a:rPr lang="de-DE"/>
              <a:t>pip install ultralytics</a:t>
            </a:r>
          </a:p>
          <a:p>
            <a:pPr marL="285750" indent="-285750">
              <a:buFont typeface="Arial" panose="020B0604020202020204" pitchFamily="34" charset="0"/>
              <a:buChar char="•"/>
            </a:pPr>
            <a:endParaRPr lang="de-DE"/>
          </a:p>
          <a:p>
            <a:r>
              <a:rPr lang="de-DE" sz="18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Ultralytics Licensing</a:t>
            </a:r>
            <a:endParaRPr lang="de-DE"/>
          </a:p>
        </p:txBody>
      </p:sp>
    </p:spTree>
    <p:extLst>
      <p:ext uri="{BB962C8B-B14F-4D97-AF65-F5344CB8AC3E}">
        <p14:creationId xmlns:p14="http://schemas.microsoft.com/office/powerpoint/2010/main" val="634660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Pytesseract Image2Text</a:t>
            </a:r>
          </a:p>
        </p:txBody>
      </p:sp>
      <p:sp>
        <p:nvSpPr>
          <p:cNvPr id="5" name="Textplatzhalter 4"/>
          <p:cNvSpPr>
            <a:spLocks noGrp="1"/>
          </p:cNvSpPr>
          <p:nvPr>
            <p:ph type="body" sz="quarter" idx="11"/>
          </p:nvPr>
        </p:nvSpPr>
        <p:spPr/>
        <p:txBody>
          <a:bodyPr/>
          <a:lstStyle/>
          <a:p>
            <a:r>
              <a:rPr lang="de-DE">
                <a:hlinkClick r:id="rId2"/>
              </a:rPr>
              <a:t>Pytesseract</a:t>
            </a:r>
            <a:endParaRPr lang="de-DE"/>
          </a:p>
          <a:p>
            <a:pPr marL="285750" indent="-285750">
              <a:buFont typeface="Arial" panose="020B0604020202020204" pitchFamily="34" charset="0"/>
              <a:buChar char="•"/>
            </a:pPr>
            <a:r>
              <a:rPr lang="de-DE"/>
              <a:t>Hauptfunktionen :</a:t>
            </a:r>
          </a:p>
          <a:p>
            <a:pPr marL="285750" indent="-285750">
              <a:buFont typeface="Arial" panose="020B0604020202020204" pitchFamily="34" charset="0"/>
              <a:buChar char="•"/>
            </a:pPr>
            <a:r>
              <a:rPr lang="de-DE"/>
              <a:t>Texterkennung (OCR) aus Bildern</a:t>
            </a:r>
          </a:p>
          <a:p>
            <a:pPr marL="285750" indent="-285750">
              <a:buFont typeface="Arial" panose="020B0604020202020204" pitchFamily="34" charset="0"/>
              <a:buChar char="•"/>
            </a:pPr>
            <a:r>
              <a:rPr lang="de-DE"/>
              <a:t>Unterstützung für viele Bildformate (JPG, PNG, TIFF, BMP usw.)</a:t>
            </a:r>
          </a:p>
          <a:p>
            <a:pPr marL="285750" indent="-285750">
              <a:buFont typeface="Arial" panose="020B0604020202020204" pitchFamily="34" charset="0"/>
              <a:buChar char="•"/>
            </a:pPr>
            <a:r>
              <a:rPr lang="de-DE"/>
              <a:t>Texterkennung aus OpenCV-Bildern (NumPy-Arrays)</a:t>
            </a:r>
          </a:p>
          <a:p>
            <a:pPr marL="285750" indent="-285750">
              <a:buFont typeface="Arial" panose="020B0604020202020204" pitchFamily="34" charset="0"/>
              <a:buChar char="•"/>
            </a:pPr>
            <a:r>
              <a:rPr lang="de-DE"/>
              <a:t>Extraktion von Textpositionen (Bounding Boxes)</a:t>
            </a:r>
          </a:p>
          <a:p>
            <a:pPr marL="285750" indent="-285750">
              <a:buFont typeface="Arial" panose="020B0604020202020204" pitchFamily="34" charset="0"/>
              <a:buChar char="•"/>
            </a:pPr>
            <a:r>
              <a:rPr lang="de-DE"/>
              <a:t>Ausgabe als Text, PDF, HOCR, ALTO XML</a:t>
            </a:r>
          </a:p>
          <a:p>
            <a:pPr marL="285750" indent="-285750">
              <a:buFont typeface="Arial" panose="020B0604020202020204" pitchFamily="34" charset="0"/>
              <a:buChar char="•"/>
            </a:pPr>
            <a:r>
              <a:rPr lang="de-DE"/>
              <a:t>Mehrsprachige Texterkennung mit Sprachpaketen</a:t>
            </a:r>
          </a:p>
          <a:p>
            <a:pPr marL="285750" indent="-285750">
              <a:buFont typeface="Arial" panose="020B0604020202020204" pitchFamily="34" charset="0"/>
              <a:buChar char="•"/>
            </a:pPr>
            <a:r>
              <a:rPr lang="de-DE"/>
              <a:t>Integration mit Pillow und OpenCV</a:t>
            </a:r>
          </a:p>
          <a:p>
            <a:endParaRPr lang="de-DE"/>
          </a:p>
          <a:p>
            <a:r>
              <a:rPr lang="de-DE"/>
              <a:t>Installation:</a:t>
            </a:r>
          </a:p>
          <a:p>
            <a:pPr marL="285750" indent="-285750">
              <a:buFont typeface="Arial" panose="020B0604020202020204" pitchFamily="34" charset="0"/>
              <a:buChar char="•"/>
            </a:pPr>
            <a:r>
              <a:rPr lang="de-DE"/>
              <a:t>pip install pytesseract</a:t>
            </a:r>
          </a:p>
          <a:p>
            <a:pPr marL="285750" indent="-285750">
              <a:buFont typeface="Arial" panose="020B0604020202020204" pitchFamily="34" charset="0"/>
              <a:buChar char="•"/>
            </a:pPr>
            <a:r>
              <a:rPr lang="de-DE"/>
              <a:t>Setup.exe von </a:t>
            </a:r>
            <a:r>
              <a:rPr lang="de-DE">
                <a:hlinkClick r:id="rId3"/>
              </a:rPr>
              <a:t>https://github.com/UB-Mannheim/tesseract/wiki</a:t>
            </a:r>
            <a:r>
              <a:rPr lang="de-DE"/>
              <a:t> herunterladen, installieren  nach C:\Program Files\Tesseract-OCR</a:t>
            </a:r>
          </a:p>
          <a:p>
            <a:pPr marL="285750" indent="-285750">
              <a:buFont typeface="Arial" panose="020B0604020202020204" pitchFamily="34" charset="0"/>
              <a:buChar char="•"/>
            </a:pPr>
            <a:r>
              <a:rPr lang="de-DE"/>
              <a:t>Im xode dann: pytesseract.pytesseract.tesseract_cmd = r'C:\Program Files\Tesseract-OCR\tesseract.exe'</a:t>
            </a:r>
          </a:p>
          <a:p>
            <a:endParaRPr lang="de-DE"/>
          </a:p>
          <a:p>
            <a:endParaRPr lang="de-DE"/>
          </a:p>
        </p:txBody>
      </p:sp>
    </p:spTree>
    <p:extLst>
      <p:ext uri="{BB962C8B-B14F-4D97-AF65-F5344CB8AC3E}">
        <p14:creationId xmlns:p14="http://schemas.microsoft.com/office/powerpoint/2010/main" val="3427266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xmlns="" id="{8D6083EF-61DA-51AF-83A8-57AA27189BE8}"/>
              </a:ext>
            </a:extLst>
          </p:cNvPr>
          <p:cNvSpPr>
            <a:spLocks noGrp="1"/>
          </p:cNvSpPr>
          <p:nvPr>
            <p:ph type="body" sz="quarter" idx="10"/>
          </p:nvPr>
        </p:nvSpPr>
        <p:spPr/>
        <p:txBody>
          <a:bodyPr/>
          <a:lstStyle/>
          <a:p>
            <a:r>
              <a:rPr lang="de-DE" b="1" i="0">
                <a:solidFill>
                  <a:srgbClr val="3E45C9"/>
                </a:solidFill>
                <a:effectLst/>
                <a:latin typeface="Segoe Sans"/>
                <a:hlinkClick r:id="rId2"/>
              </a:rPr>
              <a:t>gensim</a:t>
            </a:r>
            <a:endParaRPr lang="de-DE"/>
          </a:p>
        </p:txBody>
      </p:sp>
      <p:sp>
        <p:nvSpPr>
          <p:cNvPr id="12" name="Textplatzhalter 11">
            <a:extLst>
              <a:ext uri="{FF2B5EF4-FFF2-40B4-BE49-F238E27FC236}">
                <a16:creationId xmlns:a16="http://schemas.microsoft.com/office/drawing/2014/main" xmlns="" id="{411B4EA6-598C-0D9D-5294-6693C8D3AC48}"/>
              </a:ext>
            </a:extLst>
          </p:cNvPr>
          <p:cNvSpPr>
            <a:spLocks noGrp="1"/>
          </p:cNvSpPr>
          <p:nvPr>
            <p:ph type="body" sz="quarter" idx="11"/>
          </p:nvPr>
        </p:nvSpPr>
        <p:spPr/>
        <p:txBody>
          <a:bodyPr/>
          <a:lstStyle/>
          <a:p>
            <a:r>
              <a:rPr lang="de-DE"/>
              <a:t>Hauptfunktionen:</a:t>
            </a:r>
          </a:p>
          <a:p>
            <a:pPr marL="285750" indent="-285750">
              <a:buFont typeface="Arial" panose="020B0604020202020204" pitchFamily="34" charset="0"/>
              <a:buChar char="•"/>
            </a:pPr>
            <a:r>
              <a:rPr lang="de-DE"/>
              <a:t>Topic Modeling (LDA, LSI)</a:t>
            </a:r>
          </a:p>
          <a:p>
            <a:pPr marL="285750" indent="-285750">
              <a:buFont typeface="Arial" panose="020B0604020202020204" pitchFamily="34" charset="0"/>
              <a:buChar char="•"/>
            </a:pPr>
            <a:r>
              <a:rPr lang="de-DE"/>
              <a:t>Word2Vec, FastText, Doc2Vec</a:t>
            </a:r>
          </a:p>
          <a:p>
            <a:pPr marL="285750" indent="-285750">
              <a:buFont typeface="Arial" panose="020B0604020202020204" pitchFamily="34" charset="0"/>
              <a:buChar char="•"/>
            </a:pPr>
            <a:r>
              <a:rPr lang="de-DE"/>
              <a:t>Ähnlichkeitsberechnungen zwischen Dokumenten</a:t>
            </a:r>
          </a:p>
          <a:p>
            <a:pPr marL="285750" indent="-285750">
              <a:buFont typeface="Arial" panose="020B0604020202020204" pitchFamily="34" charset="0"/>
              <a:buChar char="•"/>
            </a:pPr>
            <a:r>
              <a:rPr lang="de-DE"/>
              <a:t>Speicher- und rechenoptimierte Verarbeitung großer Textmengen</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r>
              <a:rPr lang="de-DE"/>
              <a:t>Installation:</a:t>
            </a:r>
          </a:p>
          <a:p>
            <a:pPr marL="285750" indent="-285750">
              <a:buFont typeface="Arial" panose="020B0604020202020204" pitchFamily="34" charset="0"/>
              <a:buChar char="•"/>
            </a:pPr>
            <a:r>
              <a:rPr lang="de-DE"/>
              <a:t>pip install gesin</a:t>
            </a:r>
          </a:p>
        </p:txBody>
      </p:sp>
    </p:spTree>
    <p:extLst>
      <p:ext uri="{BB962C8B-B14F-4D97-AF65-F5344CB8AC3E}">
        <p14:creationId xmlns:p14="http://schemas.microsoft.com/office/powerpoint/2010/main" val="2947996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6A48A9D-D017-0379-B729-F4F632F11F7D}"/>
            </a:ext>
          </a:extLst>
        </p:cNvPr>
        <p:cNvGrpSpPr/>
        <p:nvPr/>
      </p:nvGrpSpPr>
      <p:grpSpPr>
        <a:xfrm>
          <a:off x="0" y="0"/>
          <a:ext cx="0" cy="0"/>
          <a:chOff x="0" y="0"/>
          <a:chExt cx="0" cy="0"/>
        </a:xfrm>
      </p:grpSpPr>
      <p:sp>
        <p:nvSpPr>
          <p:cNvPr id="4" name="Textplatzhalter 3">
            <a:extLst>
              <a:ext uri="{FF2B5EF4-FFF2-40B4-BE49-F238E27FC236}">
                <a16:creationId xmlns:a16="http://schemas.microsoft.com/office/drawing/2014/main" xmlns="" id="{17286600-C3A5-1C6B-2AF1-CD6BF0B62C05}"/>
              </a:ext>
            </a:extLst>
          </p:cNvPr>
          <p:cNvSpPr>
            <a:spLocks noGrp="1"/>
          </p:cNvSpPr>
          <p:nvPr>
            <p:ph type="body" sz="quarter" idx="10"/>
          </p:nvPr>
        </p:nvSpPr>
        <p:spPr/>
        <p:txBody>
          <a:bodyPr/>
          <a:lstStyle/>
          <a:p>
            <a:r>
              <a:rPr lang="de-DE" b="1" i="0">
                <a:solidFill>
                  <a:srgbClr val="3E45C9"/>
                </a:solidFill>
                <a:effectLst/>
                <a:latin typeface="Segoe Sans"/>
                <a:hlinkClick r:id="rId2"/>
              </a:rPr>
              <a:t>Frouros</a:t>
            </a:r>
            <a:r>
              <a:rPr lang="de-DE" b="1" i="0">
                <a:solidFill>
                  <a:srgbClr val="3E45C9"/>
                </a:solidFill>
                <a:effectLst/>
                <a:latin typeface="Segoe Sans"/>
              </a:rPr>
              <a:t> </a:t>
            </a:r>
            <a:r>
              <a:rPr lang="de-DE" sz="1800" i="0">
                <a:effectLst/>
              </a:rPr>
              <a:t>Drifterkennung</a:t>
            </a:r>
            <a:endParaRPr lang="de-DE"/>
          </a:p>
        </p:txBody>
      </p:sp>
      <p:sp>
        <p:nvSpPr>
          <p:cNvPr id="12" name="Textplatzhalter 11">
            <a:extLst>
              <a:ext uri="{FF2B5EF4-FFF2-40B4-BE49-F238E27FC236}">
                <a16:creationId xmlns:a16="http://schemas.microsoft.com/office/drawing/2014/main" xmlns="" id="{DF04542C-3707-1A6C-EC47-4BFB2DCC0B46}"/>
              </a:ext>
            </a:extLst>
          </p:cNvPr>
          <p:cNvSpPr>
            <a:spLocks noGrp="1"/>
          </p:cNvSpPr>
          <p:nvPr>
            <p:ph type="body" sz="quarter" idx="11"/>
          </p:nvPr>
        </p:nvSpPr>
        <p:spPr/>
        <p:txBody>
          <a:bodyPr/>
          <a:lstStyle/>
          <a:p>
            <a:r>
              <a:rPr lang="de-DE"/>
              <a:t>Hauptfunktionen:</a:t>
            </a:r>
          </a:p>
          <a:p>
            <a:pPr marL="285750" indent="-285750">
              <a:buFont typeface="Arial" panose="020B0604020202020204" pitchFamily="34" charset="0"/>
              <a:buChar char="•"/>
            </a:pPr>
            <a:r>
              <a:rPr lang="de-DE"/>
              <a:t>Erkennung von Konzept- und Daten-Drift</a:t>
            </a:r>
          </a:p>
          <a:p>
            <a:pPr marL="285750" indent="-285750">
              <a:buFont typeface="Arial" panose="020B0604020202020204" pitchFamily="34" charset="0"/>
              <a:buChar char="•"/>
            </a:pPr>
            <a:r>
              <a:rPr lang="de-DE"/>
              <a:t>Unterstützung klassischer und moderner Drift-Detektoren (z. B. DDM, ADWIN)</a:t>
            </a:r>
          </a:p>
          <a:p>
            <a:pPr marL="285750" indent="-285750">
              <a:buFont typeface="Arial" panose="020B0604020202020204" pitchFamily="34" charset="0"/>
              <a:buChar char="•"/>
            </a:pPr>
            <a:r>
              <a:rPr lang="de-DE"/>
              <a:t>Metriken zur Bewertung von Modellstabilität</a:t>
            </a:r>
          </a:p>
          <a:p>
            <a:pPr marL="285750" indent="-285750">
              <a:buFont typeface="Arial" panose="020B0604020202020204" pitchFamily="34" charset="0"/>
              <a:buChar char="•"/>
            </a:pPr>
            <a:r>
              <a:rPr lang="de-DE"/>
              <a:t>Streaming-fähige Driftüberwachung</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r>
              <a:rPr lang="de-DE"/>
              <a:t>Installation:</a:t>
            </a:r>
          </a:p>
          <a:p>
            <a:pPr marL="285750" indent="-285750">
              <a:buFont typeface="Arial" panose="020B0604020202020204" pitchFamily="34" charset="0"/>
              <a:buChar char="•"/>
            </a:pPr>
            <a:r>
              <a:rPr lang="de-DE"/>
              <a:t>pip install frouros</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r>
              <a:rPr lang="de-DE"/>
              <a:t>BSD 3-Clause License</a:t>
            </a:r>
          </a:p>
          <a:p>
            <a:r>
              <a:rPr lang="de-DE"/>
              <a:t>Entwickelt 2022-2024</a:t>
            </a:r>
          </a:p>
        </p:txBody>
      </p:sp>
    </p:spTree>
    <p:extLst>
      <p:ext uri="{BB962C8B-B14F-4D97-AF65-F5344CB8AC3E}">
        <p14:creationId xmlns:p14="http://schemas.microsoft.com/office/powerpoint/2010/main" val="405943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780DA68-6719-C90B-C4AA-3E137AA5929D}"/>
            </a:ext>
          </a:extLst>
        </p:cNvPr>
        <p:cNvGrpSpPr/>
        <p:nvPr/>
      </p:nvGrpSpPr>
      <p:grpSpPr>
        <a:xfrm>
          <a:off x="0" y="0"/>
          <a:ext cx="0" cy="0"/>
          <a:chOff x="0" y="0"/>
          <a:chExt cx="0" cy="0"/>
        </a:xfrm>
      </p:grpSpPr>
      <p:sp>
        <p:nvSpPr>
          <p:cNvPr id="4" name="Textplatzhalter 3">
            <a:extLst>
              <a:ext uri="{FF2B5EF4-FFF2-40B4-BE49-F238E27FC236}">
                <a16:creationId xmlns:a16="http://schemas.microsoft.com/office/drawing/2014/main" xmlns="" id="{0EAF4FFB-3A84-C34D-9F7B-16C9455A2822}"/>
              </a:ext>
            </a:extLst>
          </p:cNvPr>
          <p:cNvSpPr>
            <a:spLocks noGrp="1"/>
          </p:cNvSpPr>
          <p:nvPr>
            <p:ph type="body" sz="quarter" idx="10"/>
          </p:nvPr>
        </p:nvSpPr>
        <p:spPr/>
        <p:txBody>
          <a:bodyPr/>
          <a:lstStyle/>
          <a:p>
            <a:r>
              <a:rPr lang="de-DE" b="1" i="0">
                <a:solidFill>
                  <a:srgbClr val="3E45C9"/>
                </a:solidFill>
                <a:effectLst/>
                <a:latin typeface="Segoe Sans"/>
                <a:hlinkClick r:id="rId2"/>
              </a:rPr>
              <a:t>Cinnamon</a:t>
            </a:r>
            <a:r>
              <a:rPr lang="de-DE" b="1" i="0">
                <a:solidFill>
                  <a:srgbClr val="3E45C9"/>
                </a:solidFill>
                <a:effectLst/>
                <a:latin typeface="Segoe Sans"/>
              </a:rPr>
              <a:t> </a:t>
            </a:r>
            <a:r>
              <a:rPr lang="de-DE" sz="1600" i="0">
                <a:effectLst/>
              </a:rPr>
              <a:t>Drifterkennung</a:t>
            </a:r>
            <a:endParaRPr lang="de-DE" sz="1600"/>
          </a:p>
        </p:txBody>
      </p:sp>
      <p:sp>
        <p:nvSpPr>
          <p:cNvPr id="12" name="Textplatzhalter 11">
            <a:extLst>
              <a:ext uri="{FF2B5EF4-FFF2-40B4-BE49-F238E27FC236}">
                <a16:creationId xmlns:a16="http://schemas.microsoft.com/office/drawing/2014/main" xmlns="" id="{1B8EA554-C9B0-B40B-2665-FCDD1210D4EA}"/>
              </a:ext>
            </a:extLst>
          </p:cNvPr>
          <p:cNvSpPr>
            <a:spLocks noGrp="1"/>
          </p:cNvSpPr>
          <p:nvPr>
            <p:ph type="body" sz="quarter" idx="11"/>
          </p:nvPr>
        </p:nvSpPr>
        <p:spPr/>
        <p:txBody>
          <a:bodyPr/>
          <a:lstStyle/>
          <a:p>
            <a:r>
              <a:rPr lang="de-DE"/>
              <a:t>Hauptfunktionen:</a:t>
            </a:r>
          </a:p>
          <a:p>
            <a:pPr marL="285750" indent="-285750">
              <a:buFont typeface="Arial" panose="020B0604020202020204" pitchFamily="34" charset="0"/>
              <a:buChar char="•"/>
            </a:pPr>
            <a:r>
              <a:rPr lang="de-DE"/>
              <a:t>Erkennung und Erklärung von Data, Concept, and Covariate-Drift</a:t>
            </a:r>
          </a:p>
          <a:p>
            <a:pPr marL="285750" indent="-285750">
              <a:buFont typeface="Arial" panose="020B0604020202020204" pitchFamily="34" charset="0"/>
              <a:buChar char="•"/>
            </a:pPr>
            <a:r>
              <a:rPr lang="de-DE"/>
              <a:t>Vergleich von Vorhersageverteilungen und Zielverteilungen</a:t>
            </a:r>
          </a:p>
          <a:p>
            <a:pPr marL="285750" indent="-285750">
              <a:buFont typeface="Arial" panose="020B0604020202020204" pitchFamily="34" charset="0"/>
              <a:buChar char="•"/>
            </a:pPr>
            <a:r>
              <a:rPr lang="de-DE"/>
              <a:t>Visualisierung von Driftmetriken und Feature-Drift</a:t>
            </a:r>
          </a:p>
          <a:p>
            <a:pPr marL="285750" indent="-285750">
              <a:buFont typeface="Arial" panose="020B0604020202020204" pitchFamily="34" charset="0"/>
              <a:buChar char="•"/>
            </a:pPr>
            <a:r>
              <a:rPr lang="de-DE"/>
              <a:t>Integration mit Modellen wie XGBoost</a:t>
            </a:r>
          </a:p>
          <a:p>
            <a:endParaRPr lang="de-DE"/>
          </a:p>
          <a:p>
            <a:r>
              <a:rPr lang="de-DE"/>
              <a:t>Installation:</a:t>
            </a:r>
          </a:p>
          <a:p>
            <a:pPr marL="285750" indent="-285750">
              <a:buFont typeface="Arial" panose="020B0604020202020204" pitchFamily="34" charset="0"/>
              <a:buChar char="•"/>
            </a:pPr>
            <a:r>
              <a:rPr lang="de-DE"/>
              <a:t>pip install cinnamon</a:t>
            </a:r>
          </a:p>
          <a:p>
            <a:pPr marL="285750" indent="-285750">
              <a:buFont typeface="Arial" panose="020B0604020202020204" pitchFamily="34" charset="0"/>
              <a:buChar char="•"/>
            </a:pPr>
            <a:endParaRPr lang="de-DE"/>
          </a:p>
          <a:p>
            <a:endParaRPr lang="de-DE"/>
          </a:p>
          <a:p>
            <a:r>
              <a:rPr lang="de-DE" b="0" i="0">
                <a:solidFill>
                  <a:srgbClr val="464646"/>
                </a:solidFill>
                <a:effectLst/>
                <a:latin typeface="Source Sans 3"/>
              </a:rPr>
              <a:t>MIT License (MIT)</a:t>
            </a:r>
          </a:p>
          <a:p>
            <a:r>
              <a:rPr lang="de-DE">
                <a:solidFill>
                  <a:srgbClr val="464646"/>
                </a:solidFill>
                <a:latin typeface="Source Sans 3"/>
              </a:rPr>
              <a:t>Entwickelt 2021-22</a:t>
            </a:r>
            <a:endParaRPr lang="de-DE"/>
          </a:p>
        </p:txBody>
      </p:sp>
    </p:spTree>
    <p:extLst>
      <p:ext uri="{BB962C8B-B14F-4D97-AF65-F5344CB8AC3E}">
        <p14:creationId xmlns:p14="http://schemas.microsoft.com/office/powerpoint/2010/main" val="2663294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Begriffe klären bevor wir damit arbeiten</a:t>
            </a:r>
          </a:p>
        </p:txBody>
      </p:sp>
      <p:sp>
        <p:nvSpPr>
          <p:cNvPr id="5" name="Textplatzhalter 4"/>
          <p:cNvSpPr>
            <a:spLocks noGrp="1"/>
          </p:cNvSpPr>
          <p:nvPr>
            <p:ph type="body" sz="quarter" idx="11"/>
          </p:nvPr>
        </p:nvSpPr>
        <p:spPr/>
        <p:txBody>
          <a:bodyPr/>
          <a:lstStyle/>
          <a:p>
            <a:pPr marL="285750" indent="-285750">
              <a:buFont typeface="Arial" panose="020B0604020202020204" pitchFamily="34" charset="0"/>
              <a:buChar char="•"/>
            </a:pPr>
            <a:r>
              <a:rPr lang="de-DE"/>
              <a:t>Projektsteuerung in Data Science</a:t>
            </a:r>
          </a:p>
          <a:p>
            <a:pPr marL="285750" indent="-285750">
              <a:buFont typeface="Arial" panose="020B0604020202020204" pitchFamily="34" charset="0"/>
              <a:buChar char="•"/>
            </a:pPr>
            <a:r>
              <a:rPr lang="de-DE"/>
              <a:t>Datentypen Tabelle, Bilder, Sequenzen (, Big Data)</a:t>
            </a:r>
          </a:p>
          <a:p>
            <a:pPr marL="285750" indent="-285750">
              <a:buFont typeface="Arial" panose="020B0604020202020204" pitchFamily="34" charset="0"/>
              <a:buChar char="•"/>
            </a:pPr>
            <a:r>
              <a:rPr lang="de-DE"/>
              <a:t>Bias, Varianz, Drift</a:t>
            </a:r>
          </a:p>
          <a:p>
            <a:pPr marL="285750" indent="-285750">
              <a:buFont typeface="Arial" panose="020B0604020202020204" pitchFamily="34" charset="0"/>
              <a:buChar char="•"/>
            </a:pPr>
            <a:r>
              <a:rPr lang="de-DE"/>
              <a:t>Statistische Parameter von 1D, 2D, 3D, nD Verteilungen</a:t>
            </a:r>
          </a:p>
          <a:p>
            <a:pPr marL="285750" indent="-285750">
              <a:buFont typeface="Arial" panose="020B0604020202020204" pitchFamily="34" charset="0"/>
              <a:buChar char="•"/>
            </a:pPr>
            <a:r>
              <a:rPr lang="de-DE"/>
              <a:t>Datenvorverarbeitung als Quantifizierung, Transformation, Regularisierung, Trennung für Training/Test/Validierung, Kreuzvalidierung, Bootstrapping</a:t>
            </a:r>
          </a:p>
          <a:p>
            <a:pPr marL="285750" indent="-285750">
              <a:buFont typeface="Arial" panose="020B0604020202020204" pitchFamily="34" charset="0"/>
              <a:buChar char="•"/>
            </a:pPr>
            <a:r>
              <a:rPr lang="de-DE"/>
              <a:t>Modelle, Modellgütemaße / Verlustfunktion, Wahrheitsmatrix, Overfittiing, Hyperparameter, GridserachCV</a:t>
            </a:r>
          </a:p>
          <a:p>
            <a:pPr marL="285750" indent="-285750">
              <a:buFont typeface="Arial" panose="020B0604020202020204" pitchFamily="34" charset="0"/>
              <a:buChar char="•"/>
            </a:pPr>
            <a:r>
              <a:rPr lang="de-DE"/>
              <a:t>Regression, Klassifikation, Diskriminanzgrenzen</a:t>
            </a:r>
          </a:p>
          <a:p>
            <a:pPr marL="285750" indent="-285750">
              <a:buFont typeface="Arial" panose="020B0604020202020204" pitchFamily="34" charset="0"/>
              <a:buChar char="•"/>
            </a:pPr>
            <a:r>
              <a:rPr lang="de-DE"/>
              <a:t>Lineare Regression, k-nächste Nachbarn, Entscheidungsbäume, Bagging, Boostiing</a:t>
            </a:r>
          </a:p>
          <a:p>
            <a:pPr marL="285750" indent="-285750">
              <a:buFont typeface="Arial" panose="020B0604020202020204" pitchFamily="34" charset="0"/>
              <a:buChar char="•"/>
            </a:pPr>
            <a:r>
              <a:rPr lang="de-DE"/>
              <a:t>FNN, RNN, LSTM, CNN, En/Decoder, Transformer</a:t>
            </a:r>
          </a:p>
          <a:p>
            <a:pPr marL="285750" indent="-285750">
              <a:buFont typeface="Arial" panose="020B0604020202020204" pitchFamily="34" charset="0"/>
              <a:buChar char="•"/>
            </a:pPr>
            <a:r>
              <a:rPr lang="de-DE"/>
              <a:t>N-Gramme, Bag-of-Words, Tokenisierung, Stemming, Lemmatization, Stopwörter, Word embedings, TF/IDF, Attention</a:t>
            </a:r>
          </a:p>
          <a:p>
            <a:pPr marL="285750" indent="-285750">
              <a:buFont typeface="Arial" panose="020B0604020202020204" pitchFamily="34" charset="0"/>
              <a:buChar char="•"/>
            </a:pPr>
            <a:r>
              <a:rPr lang="de-DE"/>
              <a:t>Bilderkennung, bounding boxes, IuO</a:t>
            </a:r>
          </a:p>
          <a:p>
            <a:pPr marL="285750" indent="-285750">
              <a:buFont typeface="Arial" panose="020B0604020202020204" pitchFamily="34" charset="0"/>
              <a:buChar char="•"/>
            </a:pPr>
            <a:r>
              <a:rPr lang="de-DE"/>
              <a:t>Generative AI, GAN, GPT</a:t>
            </a:r>
          </a:p>
        </p:txBody>
      </p:sp>
    </p:spTree>
    <p:extLst>
      <p:ext uri="{BB962C8B-B14F-4D97-AF65-F5344CB8AC3E}">
        <p14:creationId xmlns:p14="http://schemas.microsoft.com/office/powerpoint/2010/main" val="1488013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3384773" y="2055060"/>
            <a:ext cx="3312368" cy="1152128"/>
          </a:xfrm>
        </p:spPr>
        <p:txBody>
          <a:bodyPr/>
          <a:lstStyle/>
          <a:p>
            <a:r>
              <a:rPr lang="de-DE"/>
              <a:t>Siehe Praxis</a:t>
            </a:r>
          </a:p>
          <a:p>
            <a:r>
              <a:rPr lang="de-DE"/>
              <a:t>Abschnitt  **** Fallstudie Ziffern erkennen</a:t>
            </a:r>
          </a:p>
          <a:p>
            <a:endParaRPr lang="de-DE"/>
          </a:p>
        </p:txBody>
      </p:sp>
      <p:sp>
        <p:nvSpPr>
          <p:cNvPr id="3" name="Textplatzhalter 2"/>
          <p:cNvSpPr>
            <a:spLocks noGrp="1"/>
          </p:cNvSpPr>
          <p:nvPr>
            <p:ph type="body" sz="quarter" idx="10"/>
          </p:nvPr>
        </p:nvSpPr>
        <p:spPr/>
        <p:txBody>
          <a:bodyPr/>
          <a:lstStyle/>
          <a:p>
            <a:r>
              <a:rPr lang="de-DE"/>
              <a:t>Praxis Fallstudie Ziffernerkennung 2017</a:t>
            </a:r>
          </a:p>
        </p:txBody>
      </p:sp>
    </p:spTree>
    <p:extLst>
      <p:ext uri="{BB962C8B-B14F-4D97-AF65-F5344CB8AC3E}">
        <p14:creationId xmlns:p14="http://schemas.microsoft.com/office/powerpoint/2010/main" val="1590629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Warum Vorgehensmodelle? 	</a:t>
            </a:r>
          </a:p>
        </p:txBody>
      </p:sp>
      <p:sp>
        <p:nvSpPr>
          <p:cNvPr id="3" name="Textplatzhalter 2"/>
          <p:cNvSpPr>
            <a:spLocks noGrp="1"/>
          </p:cNvSpPr>
          <p:nvPr>
            <p:ph type="body" sz="quarter" idx="11"/>
          </p:nvPr>
        </p:nvSpPr>
        <p:spPr/>
        <p:txBody>
          <a:bodyPr/>
          <a:lstStyle/>
          <a:p>
            <a:r>
              <a:rPr lang="de-DE" b="1" dirty="0"/>
              <a:t>Vorgehensmodelle</a:t>
            </a:r>
            <a:r>
              <a:rPr lang="de-DE" dirty="0"/>
              <a:t> (Lebenszyklen) erfüllen den oberen Managementzyklus von Planung, Steuerung, Kontrolle. </a:t>
            </a:r>
          </a:p>
          <a:p>
            <a:endParaRPr lang="de-DE" dirty="0"/>
          </a:p>
          <a:p>
            <a:r>
              <a:rPr lang="de-DE" dirty="0"/>
              <a:t>Ziele sind:</a:t>
            </a:r>
          </a:p>
          <a:p>
            <a:endParaRPr lang="de-DE" dirty="0"/>
          </a:p>
          <a:p>
            <a:pPr marL="285750" indent="-285750">
              <a:buFont typeface="Arial" panose="020B0604020202020204" pitchFamily="34" charset="0"/>
              <a:buChar char="•"/>
            </a:pPr>
            <a:r>
              <a:rPr lang="de-DE" dirty="0"/>
              <a:t>Gemeinsames Verständnis der Abläufe</a:t>
            </a:r>
          </a:p>
          <a:p>
            <a:pPr marL="285750" indent="-285750">
              <a:buFont typeface="Arial" panose="020B0604020202020204" pitchFamily="34" charset="0"/>
              <a:buChar char="•"/>
            </a:pPr>
            <a:r>
              <a:rPr lang="de-DE" dirty="0"/>
              <a:t>Strukturiertes, standardisiertes Arbeiten</a:t>
            </a:r>
          </a:p>
          <a:p>
            <a:pPr marL="285750" indent="-285750">
              <a:buFont typeface="Arial" panose="020B0604020202020204" pitchFamily="34" charset="0"/>
              <a:buChar char="•"/>
            </a:pPr>
            <a:r>
              <a:rPr lang="de-DE" dirty="0"/>
              <a:t>Projektplan ableiten</a:t>
            </a:r>
          </a:p>
          <a:p>
            <a:pPr marL="285750" indent="-285750">
              <a:buFont typeface="Arial" panose="020B0604020202020204" pitchFamily="34" charset="0"/>
              <a:buChar char="•"/>
            </a:pPr>
            <a:r>
              <a:rPr lang="de-DE" dirty="0"/>
              <a:t>Aufwände schätzen</a:t>
            </a:r>
          </a:p>
          <a:p>
            <a:pPr marL="285750" indent="-285750">
              <a:buFont typeface="Arial" panose="020B0604020202020204" pitchFamily="34" charset="0"/>
              <a:buChar char="•"/>
            </a:pPr>
            <a:r>
              <a:rPr lang="de-DE" dirty="0"/>
              <a:t>Produkte, Dokumente, Quality Gates, Checklisten, Artefakte den Stufen anpassen. </a:t>
            </a:r>
          </a:p>
          <a:p>
            <a:pPr marL="285750" indent="-285750">
              <a:buFont typeface="Arial" panose="020B0604020202020204" pitchFamily="34" charset="0"/>
              <a:buChar char="•"/>
            </a:pPr>
            <a:r>
              <a:rPr lang="de-DE" dirty="0"/>
              <a:t>Vorgabe für </a:t>
            </a:r>
            <a:r>
              <a:rPr lang="de-DE" dirty="0" err="1"/>
              <a:t>Wizards</a:t>
            </a:r>
            <a:r>
              <a:rPr lang="de-DE" dirty="0"/>
              <a:t> wie in </a:t>
            </a:r>
            <a:r>
              <a:rPr lang="de-DE" dirty="0" err="1"/>
              <a:t>AutoML</a:t>
            </a:r>
            <a:endParaRPr lang="de-DE" dirty="0"/>
          </a:p>
          <a:p>
            <a:pPr marL="285750" indent="-285750">
              <a:buFont typeface="Arial" panose="020B0604020202020204" pitchFamily="34" charset="0"/>
              <a:buChar char="•"/>
            </a:pPr>
            <a:r>
              <a:rPr lang="de-DE" dirty="0"/>
              <a:t>Reifegrad der Organisation messen (und damit den </a:t>
            </a:r>
            <a:r>
              <a:rPr lang="de-DE"/>
              <a:t>Unternehmenswert)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Anpassung an die Anforderungen eines Projektes oder eines Unternehmens</a:t>
            </a:r>
            <a:endParaRPr lang="de-DE" dirty="0"/>
          </a:p>
        </p:txBody>
      </p:sp>
    </p:spTree>
    <p:extLst>
      <p:ext uri="{BB962C8B-B14F-4D97-AF65-F5344CB8AC3E}">
        <p14:creationId xmlns:p14="http://schemas.microsoft.com/office/powerpoint/2010/main" val="2382759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a:t>CRoss-Industry Standard Process for Data Mining (CRISP-DM)</a:t>
            </a:r>
            <a:endParaRPr lang="en-US" dirty="0"/>
          </a:p>
          <a:p>
            <a:endParaRPr lang="de-DE" dirty="0"/>
          </a:p>
        </p:txBody>
      </p:sp>
      <p:sp>
        <p:nvSpPr>
          <p:cNvPr id="3" name="Textplatzhalter 2"/>
          <p:cNvSpPr>
            <a:spLocks noGrp="1"/>
          </p:cNvSpPr>
          <p:nvPr>
            <p:ph type="body" sz="quarter" idx="11"/>
          </p:nvPr>
        </p:nvSpPr>
        <p:spPr>
          <a:xfrm>
            <a:off x="360363" y="863823"/>
            <a:ext cx="5544690" cy="5255990"/>
          </a:xfrm>
        </p:spPr>
        <p:txBody>
          <a:bodyPr/>
          <a:lstStyle/>
          <a:p>
            <a:r>
              <a:rPr lang="en-US" dirty="0" err="1"/>
              <a:t>Konzipiert</a:t>
            </a:r>
            <a:r>
              <a:rPr lang="en-US" dirty="0"/>
              <a:t> </a:t>
            </a:r>
            <a:r>
              <a:rPr lang="en-US" dirty="0" err="1"/>
              <a:t>für</a:t>
            </a:r>
            <a:r>
              <a:rPr lang="en-US" dirty="0"/>
              <a:t> </a:t>
            </a:r>
            <a:r>
              <a:rPr lang="en-US" dirty="0" err="1"/>
              <a:t>Datenwissenschaftlicher</a:t>
            </a:r>
            <a:r>
              <a:rPr lang="en-US" dirty="0"/>
              <a:t> </a:t>
            </a:r>
            <a:r>
              <a:rPr lang="en-US" dirty="0" err="1"/>
              <a:t>zwischen</a:t>
            </a:r>
            <a:r>
              <a:rPr lang="en-US" dirty="0"/>
              <a:t> 1996 und 2000.</a:t>
            </a:r>
          </a:p>
          <a:p>
            <a:endParaRPr lang="en-US" dirty="0"/>
          </a:p>
          <a:p>
            <a:r>
              <a:rPr lang="en-US" dirty="0" err="1"/>
              <a:t>Schwachpunkte</a:t>
            </a:r>
            <a:r>
              <a:rPr lang="en-US" dirty="0"/>
              <a:t>:</a:t>
            </a:r>
          </a:p>
          <a:p>
            <a:pPr marL="285750" indent="-285750">
              <a:buFont typeface="Arial" panose="020B0604020202020204" pitchFamily="34" charset="0"/>
              <a:buChar char="•"/>
            </a:pPr>
            <a:r>
              <a:rPr lang="en-US" dirty="0" err="1"/>
              <a:t>Wie</a:t>
            </a:r>
            <a:r>
              <a:rPr lang="en-US" dirty="0"/>
              <a:t> </a:t>
            </a:r>
            <a:r>
              <a:rPr lang="en-US" dirty="0" err="1"/>
              <a:t>genau</a:t>
            </a:r>
            <a:r>
              <a:rPr lang="en-US" dirty="0"/>
              <a:t> muss die </a:t>
            </a:r>
            <a:r>
              <a:rPr lang="en-US" dirty="0" err="1"/>
              <a:t>geschäftliche</a:t>
            </a:r>
            <a:r>
              <a:rPr lang="en-US" dirty="0"/>
              <a:t> </a:t>
            </a:r>
            <a:r>
              <a:rPr lang="en-US" dirty="0" err="1"/>
              <a:t>Anforderung</a:t>
            </a:r>
            <a:r>
              <a:rPr lang="en-US" dirty="0"/>
              <a:t> </a:t>
            </a:r>
            <a:r>
              <a:rPr lang="en-US" dirty="0" err="1"/>
              <a:t>formuliert</a:t>
            </a:r>
            <a:r>
              <a:rPr lang="en-US" dirty="0"/>
              <a:t> </a:t>
            </a:r>
            <a:r>
              <a:rPr lang="en-US" dirty="0" err="1"/>
              <a:t>werden</a:t>
            </a:r>
            <a:r>
              <a:rPr lang="en-US" dirty="0"/>
              <a:t>?</a:t>
            </a:r>
          </a:p>
          <a:p>
            <a:pPr marL="285750" indent="-285750">
              <a:buFont typeface="Arial" panose="020B0604020202020204" pitchFamily="34" charset="0"/>
              <a:buChar char="•"/>
            </a:pPr>
            <a:r>
              <a:rPr lang="en-US" dirty="0" err="1"/>
              <a:t>Wie</a:t>
            </a:r>
            <a:r>
              <a:rPr lang="en-US" dirty="0"/>
              <a:t>, </a:t>
            </a:r>
            <a:r>
              <a:rPr lang="en-US" dirty="0" err="1"/>
              <a:t>wann</a:t>
            </a:r>
            <a:r>
              <a:rPr lang="en-US" dirty="0"/>
              <a:t> und </a:t>
            </a:r>
            <a:r>
              <a:rPr lang="en-US" dirty="0" err="1"/>
              <a:t>warum</a:t>
            </a:r>
            <a:r>
              <a:rPr lang="en-US" dirty="0"/>
              <a:t> </a:t>
            </a:r>
            <a:r>
              <a:rPr lang="en-US" dirty="0" err="1"/>
              <a:t>soll</a:t>
            </a:r>
            <a:r>
              <a:rPr lang="en-US" dirty="0"/>
              <a:t> </a:t>
            </a:r>
            <a:r>
              <a:rPr lang="en-US" dirty="0" err="1"/>
              <a:t>iteriert</a:t>
            </a:r>
            <a:r>
              <a:rPr lang="en-US" dirty="0"/>
              <a:t> </a:t>
            </a:r>
            <a:r>
              <a:rPr lang="en-US" dirty="0" err="1"/>
              <a:t>werden</a:t>
            </a:r>
            <a:r>
              <a:rPr lang="en-US" dirty="0"/>
              <a:t>?</a:t>
            </a:r>
          </a:p>
          <a:p>
            <a:pPr marL="285750" indent="-285750">
              <a:buFont typeface="Arial" panose="020B0604020202020204" pitchFamily="34" charset="0"/>
              <a:buChar char="•"/>
            </a:pPr>
            <a:r>
              <a:rPr lang="en-US" dirty="0"/>
              <a:t>Was </a:t>
            </a:r>
            <a:r>
              <a:rPr lang="en-US" dirty="0" err="1"/>
              <a:t>genau</a:t>
            </a:r>
            <a:r>
              <a:rPr lang="en-US" dirty="0"/>
              <a:t> </a:t>
            </a:r>
            <a:r>
              <a:rPr lang="en-US" err="1"/>
              <a:t>wird</a:t>
            </a:r>
            <a:r>
              <a:rPr lang="en-US"/>
              <a:t> übergeben</a:t>
            </a:r>
            <a:r>
              <a:rPr lang="en-US" dirty="0"/>
              <a:t>?</a:t>
            </a:r>
          </a:p>
          <a:p>
            <a:pPr marL="285750" indent="-285750">
              <a:buFont typeface="Arial" panose="020B0604020202020204" pitchFamily="34" charset="0"/>
              <a:buChar char="•"/>
            </a:pPr>
            <a:r>
              <a:rPr lang="en-US" dirty="0" err="1"/>
              <a:t>Ist</a:t>
            </a:r>
            <a:r>
              <a:rPr lang="en-US" dirty="0"/>
              <a:t> Deployment das </a:t>
            </a:r>
            <a:r>
              <a:rPr lang="en-US" dirty="0" err="1"/>
              <a:t>Ende</a:t>
            </a:r>
            <a:r>
              <a:rPr lang="en-US"/>
              <a:t>? Betrieb? Roll-In</a:t>
            </a:r>
            <a:r>
              <a:rPr lang="en-US" dirty="0"/>
              <a:t>?</a:t>
            </a:r>
          </a:p>
          <a:p>
            <a:pPr marL="285750" indent="-285750">
              <a:buFont typeface="Arial" panose="020B0604020202020204" pitchFamily="34" charset="0"/>
              <a:buChar char="•"/>
            </a:pPr>
            <a:r>
              <a:rPr lang="en-US"/>
              <a:t>AutoML?</a:t>
            </a:r>
            <a:endParaRPr lang="en-US" dirty="0"/>
          </a:p>
          <a:p>
            <a:pPr marL="285750" indent="-285750">
              <a:buFont typeface="Arial" panose="020B0604020202020204" pitchFamily="34" charset="0"/>
              <a:buChar char="•"/>
            </a:pPr>
            <a:r>
              <a:rPr lang="en-US"/>
              <a:t>Datenstrategie</a:t>
            </a:r>
            <a:r>
              <a:rPr lang="en-US" dirty="0"/>
              <a:t>?</a:t>
            </a:r>
          </a:p>
          <a:p>
            <a:endParaRPr lang="de-DE" dirty="0"/>
          </a:p>
        </p:txBody>
      </p:sp>
      <p:pic>
        <p:nvPicPr>
          <p:cNvPr id="1026" name="Picture 2" descr="https://www.kdnuggets.com/wp-content/uploads/crisp-dm-4-problems-fi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069" y="935831"/>
            <a:ext cx="5065390" cy="506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936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CRISP-DM Prozessebene 1 und 2</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469" y="719807"/>
            <a:ext cx="10511883"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bgerundetes Rechteck 2"/>
          <p:cNvSpPr/>
          <p:nvPr/>
        </p:nvSpPr>
        <p:spPr>
          <a:xfrm>
            <a:off x="504453" y="719807"/>
            <a:ext cx="2304256" cy="554461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5529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xmlns="" id="{63753604-4B65-6D5A-65D4-D3E14F3D2A49}"/>
              </a:ext>
            </a:extLst>
          </p:cNvPr>
          <p:cNvSpPr>
            <a:spLocks noGrp="1"/>
          </p:cNvSpPr>
          <p:nvPr>
            <p:ph type="body" sz="quarter" idx="10"/>
          </p:nvPr>
        </p:nvSpPr>
        <p:spPr/>
        <p:txBody>
          <a:bodyPr/>
          <a:lstStyle/>
          <a:p>
            <a:r>
              <a:rPr lang="de-DE"/>
              <a:t>Vorstellung GFU</a:t>
            </a:r>
          </a:p>
          <a:p>
            <a:endParaRPr lang="de-DE"/>
          </a:p>
        </p:txBody>
      </p:sp>
      <p:pic>
        <p:nvPicPr>
          <p:cNvPr id="5" name="Grafik 4">
            <a:extLst>
              <a:ext uri="{FF2B5EF4-FFF2-40B4-BE49-F238E27FC236}">
                <a16:creationId xmlns:a16="http://schemas.microsoft.com/office/drawing/2014/main" xmlns="" id="{13E83013-A2D8-51F2-E06A-C138D311E6E8}"/>
              </a:ext>
            </a:extLst>
          </p:cNvPr>
          <p:cNvPicPr>
            <a:picLocks noChangeAspect="1"/>
          </p:cNvPicPr>
          <p:nvPr/>
        </p:nvPicPr>
        <p:blipFill>
          <a:blip r:embed="rId2"/>
          <a:stretch>
            <a:fillRect/>
          </a:stretch>
        </p:blipFill>
        <p:spPr>
          <a:xfrm>
            <a:off x="2124633" y="575791"/>
            <a:ext cx="7272808" cy="5441836"/>
          </a:xfrm>
          <a:prstGeom prst="rect">
            <a:avLst/>
          </a:prstGeom>
        </p:spPr>
      </p:pic>
    </p:spTree>
    <p:extLst>
      <p:ext uri="{BB962C8B-B14F-4D97-AF65-F5344CB8AC3E}">
        <p14:creationId xmlns:p14="http://schemas.microsoft.com/office/powerpoint/2010/main" val="500960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2"/>
          <p:cNvSpPr txBox="1">
            <a:spLocks/>
          </p:cNvSpPr>
          <p:nvPr/>
        </p:nvSpPr>
        <p:spPr>
          <a:xfrm>
            <a:off x="360437" y="647799"/>
            <a:ext cx="10729912" cy="5327650"/>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dirty="0"/>
              <a:t>  </a:t>
            </a:r>
          </a:p>
          <a:p>
            <a:r>
              <a:rPr lang="de-DE" sz="1800" b="1" dirty="0"/>
              <a:t>Business Analytics </a:t>
            </a:r>
            <a:r>
              <a:rPr lang="de-DE" sz="1800" b="1" dirty="0" err="1"/>
              <a:t>Process</a:t>
            </a:r>
            <a:r>
              <a:rPr lang="de-DE" sz="1800" b="1" dirty="0"/>
              <a:t> Model</a:t>
            </a:r>
          </a:p>
          <a:p>
            <a:r>
              <a:rPr lang="de-DE"/>
              <a:t>Von Prof. Seiter (2017) </a:t>
            </a:r>
            <a:r>
              <a:rPr lang="de-DE" dirty="0"/>
              <a:t>konzipiert für die betriebswirtschaftliche Sicht von Führungskräften</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p:txBody>
      </p:sp>
      <p:sp>
        <p:nvSpPr>
          <p:cNvPr id="2" name="Textplatzhalter 1"/>
          <p:cNvSpPr>
            <a:spLocks noGrp="1"/>
          </p:cNvSpPr>
          <p:nvPr>
            <p:ph type="body" sz="quarter" idx="10"/>
          </p:nvPr>
        </p:nvSpPr>
        <p:spPr/>
        <p:txBody>
          <a:bodyPr/>
          <a:lstStyle/>
          <a:p>
            <a:r>
              <a:rPr lang="de-DE" dirty="0"/>
              <a:t>Business Analytics </a:t>
            </a:r>
            <a:r>
              <a:rPr lang="de-DE"/>
              <a:t>Prozessmodell (BAPM) nach </a:t>
            </a:r>
            <a:r>
              <a:rPr lang="de-DE" dirty="0"/>
              <a:t>Seiter (2017, 2019, 2023)</a:t>
            </a:r>
          </a:p>
        </p:txBody>
      </p:sp>
      <p:sp>
        <p:nvSpPr>
          <p:cNvPr id="3" name="Textplatzhalter 2"/>
          <p:cNvSpPr>
            <a:spLocks noGrp="1"/>
          </p:cNvSpPr>
          <p:nvPr>
            <p:ph type="body" sz="quarter" idx="11"/>
          </p:nvPr>
        </p:nvSpPr>
        <p:spPr>
          <a:xfrm>
            <a:off x="360437" y="4608239"/>
            <a:ext cx="10729912" cy="1368152"/>
          </a:xfrm>
        </p:spPr>
        <p:txBody>
          <a:bodyPr/>
          <a:lstStyle/>
          <a:p>
            <a:r>
              <a:rPr lang="de-DE" dirty="0"/>
              <a:t>  </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p:txBody>
      </p:sp>
      <p:pic>
        <p:nvPicPr>
          <p:cNvPr id="6146" name="Picture 2" descr="https://www.controlling-wiki.com/de/images/0/0d/Business_Analytics-Prozes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6541" y="2133089"/>
            <a:ext cx="8687302" cy="2802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675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Data Science Process Model (DASCPM, 2021)</a:t>
            </a:r>
          </a:p>
        </p:txBody>
      </p:sp>
      <p:sp>
        <p:nvSpPr>
          <p:cNvPr id="3" name="Textplatzhalter 2"/>
          <p:cNvSpPr>
            <a:spLocks noGrp="1"/>
          </p:cNvSpPr>
          <p:nvPr>
            <p:ph type="body" sz="quarter" idx="11"/>
          </p:nvPr>
        </p:nvSpPr>
        <p:spPr>
          <a:xfrm>
            <a:off x="360363" y="792163"/>
            <a:ext cx="5472682" cy="5327650"/>
          </a:xfrm>
        </p:spPr>
        <p:txBody>
          <a:bodyPr/>
          <a:lstStyle/>
          <a:p>
            <a:r>
              <a:rPr lang="de-DE"/>
              <a:t>Arbeitsgemeintschaft valantic Business Analytics GmbH, Hamburg, NORDAKADEMIE gAG Hochschule der Wirtschaft, Elmshorn</a:t>
            </a:r>
          </a:p>
          <a:p>
            <a:endParaRPr lang="de-DE"/>
          </a:p>
          <a:p>
            <a:pPr marL="285750" indent="-285750">
              <a:buFont typeface="Arial" panose="020B0604020202020204" pitchFamily="34" charset="0"/>
              <a:buChar char="•"/>
            </a:pPr>
            <a:r>
              <a:rPr lang="de-DE"/>
              <a:t>Domäne durchgängig berücksichtigt</a:t>
            </a:r>
          </a:p>
          <a:p>
            <a:pPr marL="285750" indent="-285750">
              <a:buFont typeface="Arial" panose="020B0604020202020204" pitchFamily="34" charset="0"/>
              <a:buChar char="•"/>
            </a:pPr>
            <a:r>
              <a:rPr lang="de-DE"/>
              <a:t>Iterationen betont.</a:t>
            </a:r>
          </a:p>
          <a:p>
            <a:pPr marL="285750" indent="-285750">
              <a:buFont typeface="Arial" panose="020B0604020202020204" pitchFamily="34" charset="0"/>
              <a:buChar char="•"/>
            </a:pPr>
            <a:r>
              <a:rPr lang="de-DE"/>
              <a:t>Bezug zur IT-Infrastruktur durchgängig</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8455" y="765815"/>
            <a:ext cx="5175620" cy="521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0441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Team Data Science Process (TDSP), Microsoft Inc.</a:t>
            </a:r>
            <a:endParaRPr lang="de-DE" dirty="0"/>
          </a:p>
        </p:txBody>
      </p:sp>
      <p:sp>
        <p:nvSpPr>
          <p:cNvPr id="3" name="Textplatzhalter 2"/>
          <p:cNvSpPr>
            <a:spLocks noGrp="1"/>
          </p:cNvSpPr>
          <p:nvPr>
            <p:ph type="body" sz="quarter" idx="11"/>
          </p:nvPr>
        </p:nvSpPr>
        <p:spPr>
          <a:xfrm>
            <a:off x="360363" y="792163"/>
            <a:ext cx="4752602" cy="5327650"/>
          </a:xfrm>
        </p:spPr>
        <p:txBody>
          <a:bodyPr/>
          <a:lstStyle/>
          <a:p>
            <a:r>
              <a:rPr lang="de-DE"/>
              <a:t> </a:t>
            </a:r>
            <a:endParaRPr lang="de-DE"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2805" y="575791"/>
            <a:ext cx="6940822" cy="5672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263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Vorgehensmodell der AI Factory der ERGO Gruppe</a:t>
            </a:r>
          </a:p>
        </p:txBody>
      </p:sp>
      <p:sp>
        <p:nvSpPr>
          <p:cNvPr id="3" name="Textplatzhalter 2"/>
          <p:cNvSpPr>
            <a:spLocks noGrp="1"/>
          </p:cNvSpPr>
          <p:nvPr>
            <p:ph type="body" sz="quarter" idx="11"/>
          </p:nvPr>
        </p:nvSpPr>
        <p:spPr>
          <a:xfrm>
            <a:off x="360437" y="5184303"/>
            <a:ext cx="10729192" cy="935510"/>
          </a:xfrm>
        </p:spPr>
        <p:txBody>
          <a:bodyPr/>
          <a:lstStyle/>
          <a:p>
            <a:r>
              <a:rPr lang="de-DE"/>
              <a:t>Stand 2023: </a:t>
            </a:r>
          </a:p>
          <a:p>
            <a:r>
              <a:rPr lang="de-DE"/>
              <a:t>Cloud first Strategie mit Amazon Webservices</a:t>
            </a:r>
          </a:p>
          <a:p>
            <a:r>
              <a:rPr lang="de-DE"/>
              <a:t>Mit Querschnitten für Datenladung, Modellentwicklung, Operationalisierung, Insights, Shared Services.</a:t>
            </a:r>
          </a:p>
        </p:txBody>
      </p:sp>
      <p:pic>
        <p:nvPicPr>
          <p:cNvPr id="1026" name="Picture 2" descr="https://static-content.springer.com/image/chp%3A10.1007%2F978-3-662-66278-6_15/MediaObjects/521736_1_De_15_Fig3_HTM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53" y="647798"/>
            <a:ext cx="10513168" cy="444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517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341" y="1454150"/>
            <a:ext cx="2924175"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p:cNvSpPr>
            <a:spLocks noGrp="1"/>
          </p:cNvSpPr>
          <p:nvPr>
            <p:ph type="body" sz="quarter" idx="10"/>
          </p:nvPr>
        </p:nvSpPr>
        <p:spPr/>
        <p:txBody>
          <a:bodyPr/>
          <a:lstStyle/>
          <a:p>
            <a:r>
              <a:rPr lang="de-DE"/>
              <a:t>Problemstellung / Framing / Business Understanding</a:t>
            </a:r>
            <a:endParaRPr lang="de-DE" dirty="0"/>
          </a:p>
        </p:txBody>
      </p:sp>
      <p:sp>
        <p:nvSpPr>
          <p:cNvPr id="3" name="Textplatzhalter 2"/>
          <p:cNvSpPr>
            <a:spLocks noGrp="1"/>
          </p:cNvSpPr>
          <p:nvPr>
            <p:ph type="body" sz="quarter" idx="11"/>
          </p:nvPr>
        </p:nvSpPr>
        <p:spPr>
          <a:xfrm>
            <a:off x="396082" y="791815"/>
            <a:ext cx="8533307" cy="5472608"/>
          </a:xfrm>
        </p:spPr>
        <p:txBody>
          <a:bodyPr/>
          <a:lstStyle/>
          <a:p>
            <a:r>
              <a:rPr lang="de-DE" dirty="0"/>
              <a:t>Woher stammen betriebswirtschaftliche Problemstellungen</a:t>
            </a:r>
            <a:r>
              <a:rPr lang="de-DE"/>
              <a:t>? </a:t>
            </a:r>
          </a:p>
          <a:p>
            <a:r>
              <a:rPr lang="de-DE"/>
              <a:t>Interne </a:t>
            </a:r>
            <a:r>
              <a:rPr lang="de-DE" dirty="0"/>
              <a:t>Verbesserungsmaßnahmen, interne Beobachtung, Marktvergleich, Kundeneinfluss, Kooperationspartner</a:t>
            </a:r>
            <a:r>
              <a:rPr lang="de-DE"/>
              <a:t>, externe Berater, neue </a:t>
            </a:r>
            <a:r>
              <a:rPr lang="de-DE" dirty="0"/>
              <a:t>Firmenziele, Intuition, Konkurrenz</a:t>
            </a:r>
            <a:r>
              <a:rPr lang="de-DE"/>
              <a:t>, Verbände, …</a:t>
            </a:r>
            <a:endParaRPr lang="de-DE" dirty="0"/>
          </a:p>
          <a:p>
            <a:endParaRPr lang="de-DE" dirty="0"/>
          </a:p>
          <a:p>
            <a:r>
              <a:rPr lang="de-DE" dirty="0"/>
              <a:t>Wenn ein </a:t>
            </a:r>
            <a:r>
              <a:rPr lang="de-DE" b="1" dirty="0"/>
              <a:t>betriebswirtschaftliches Problem </a:t>
            </a:r>
            <a:r>
              <a:rPr lang="de-DE" dirty="0"/>
              <a:t>nicht durch traditionelle Verfahren gelöst werden kann, kann daraus </a:t>
            </a:r>
            <a:r>
              <a:rPr lang="de-DE"/>
              <a:t>eine </a:t>
            </a:r>
            <a:r>
              <a:rPr lang="de-DE" b="1"/>
              <a:t>datenanalytische </a:t>
            </a:r>
            <a:r>
              <a:rPr lang="de-DE" b="1" dirty="0"/>
              <a:t>Lösungsidee </a:t>
            </a:r>
            <a:r>
              <a:rPr lang="de-DE" dirty="0"/>
              <a:t>abgeleitet werden.</a:t>
            </a:r>
          </a:p>
          <a:p>
            <a:endParaRPr lang="de-DE" dirty="0"/>
          </a:p>
          <a:p>
            <a:r>
              <a:rPr lang="de-DE"/>
              <a:t>Diese Aufteilung adressiert zwei</a:t>
            </a:r>
            <a:r>
              <a:rPr lang="de-DE" b="1"/>
              <a:t> </a:t>
            </a:r>
            <a:r>
              <a:rPr lang="de-DE" b="1" dirty="0"/>
              <a:t>verschiedene Gruppen</a:t>
            </a:r>
            <a:r>
              <a:rPr lang="de-DE" dirty="0"/>
              <a:t>: Führungskräfte und Business Analysten </a:t>
            </a:r>
            <a:r>
              <a:rPr lang="de-DE"/>
              <a:t>zum einem</a:t>
            </a:r>
            <a:r>
              <a:rPr lang="de-DE" dirty="0"/>
              <a:t>, </a:t>
            </a:r>
            <a:r>
              <a:rPr lang="de-DE"/>
              <a:t>zum anderen </a:t>
            </a:r>
            <a:r>
              <a:rPr lang="de-DE" dirty="0"/>
              <a:t>Datenwissenschaftler</a:t>
            </a:r>
            <a:r>
              <a:rPr lang="de-DE"/>
              <a:t>. </a:t>
            </a:r>
          </a:p>
          <a:p>
            <a:endParaRPr lang="de-DE"/>
          </a:p>
          <a:p>
            <a:r>
              <a:rPr lang="de-DE" b="1"/>
              <a:t>Operationalisierbare Zielgrößen</a:t>
            </a:r>
            <a:r>
              <a:rPr lang="de-DE"/>
              <a:t> dokumentieren die Relevanz des Projektes und messen den Erfolg bis in den Betrieb.</a:t>
            </a:r>
          </a:p>
          <a:p>
            <a:endParaRPr lang="de-DE"/>
          </a:p>
          <a:p>
            <a:r>
              <a:rPr lang="de-DE"/>
              <a:t>Weitere Punkte:</a:t>
            </a:r>
          </a:p>
          <a:p>
            <a:pPr marL="285750" indent="-285750">
              <a:buFont typeface="Arial" panose="020B0604020202020204" pitchFamily="34" charset="0"/>
              <a:buChar char="•"/>
            </a:pPr>
            <a:r>
              <a:rPr lang="de-DE"/>
              <a:t>Identifizieren der fachlichen Annahmen und Einschränkungen</a:t>
            </a:r>
          </a:p>
          <a:p>
            <a:pPr marL="285750" indent="-285750">
              <a:buFont typeface="Arial" panose="020B0604020202020204" pitchFamily="34" charset="0"/>
              <a:buChar char="•"/>
            </a:pPr>
            <a:r>
              <a:rPr lang="de-DE"/>
              <a:t>Identifizieren der Randbedingungen wie Zeit- und Kostenrahmen</a:t>
            </a:r>
          </a:p>
          <a:p>
            <a:pPr marL="285750" indent="-285750">
              <a:buFont typeface="Arial" panose="020B0604020202020204" pitchFamily="34" charset="0"/>
              <a:buChar char="•"/>
            </a:pPr>
            <a:r>
              <a:rPr lang="de-DE"/>
              <a:t>Auswählen der Datenquellen</a:t>
            </a:r>
          </a:p>
          <a:p>
            <a:pPr marL="285750" indent="-285750">
              <a:buFont typeface="Arial" panose="020B0604020202020204" pitchFamily="34" charset="0"/>
              <a:buChar char="•"/>
            </a:pPr>
            <a:r>
              <a:rPr lang="de-DE"/>
              <a:t>Vorgabe zur Erklärbarkeit der Lösung</a:t>
            </a:r>
          </a:p>
          <a:p>
            <a:pPr marL="285750" indent="-285750">
              <a:buFont typeface="Arial" panose="020B0604020202020204" pitchFamily="34" charset="0"/>
              <a:buChar char="•"/>
            </a:pPr>
            <a:r>
              <a:rPr lang="de-DE"/>
              <a:t>Aufstellen eines Projektplans</a:t>
            </a:r>
            <a:endParaRPr lang="de-DE" dirty="0"/>
          </a:p>
        </p:txBody>
      </p:sp>
    </p:spTree>
    <p:extLst>
      <p:ext uri="{BB962C8B-B14F-4D97-AF65-F5344CB8AC3E}">
        <p14:creationId xmlns:p14="http://schemas.microsoft.com/office/powerpoint/2010/main" val="623563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Zielgrößen</a:t>
            </a:r>
            <a:endParaRPr lang="de-DE" dirty="0"/>
          </a:p>
        </p:txBody>
      </p:sp>
      <p:sp>
        <p:nvSpPr>
          <p:cNvPr id="3" name="Textplatzhalter 2"/>
          <p:cNvSpPr>
            <a:spLocks noGrp="1"/>
          </p:cNvSpPr>
          <p:nvPr>
            <p:ph type="body" sz="quarter" idx="11"/>
          </p:nvPr>
        </p:nvSpPr>
        <p:spPr/>
        <p:txBody>
          <a:bodyPr/>
          <a:lstStyle/>
          <a:p>
            <a:r>
              <a:rPr lang="de-DE"/>
              <a:t>Zielgrößen messen: </a:t>
            </a:r>
          </a:p>
          <a:p>
            <a:pPr marL="285750" indent="-285750">
              <a:buFont typeface="Arial" panose="020B0604020202020204" pitchFamily="34" charset="0"/>
              <a:buChar char="•"/>
            </a:pPr>
            <a:r>
              <a:rPr lang="de-DE"/>
              <a:t>beabsichtigte Effekte</a:t>
            </a:r>
          </a:p>
          <a:p>
            <a:pPr marL="285750" indent="-285750">
              <a:buFont typeface="Arial" panose="020B0604020202020204" pitchFamily="34" charset="0"/>
              <a:buChar char="•"/>
            </a:pPr>
            <a:r>
              <a:rPr lang="de-DE"/>
              <a:t>Wettbewerbsvorteile </a:t>
            </a:r>
          </a:p>
          <a:p>
            <a:pPr marL="285750" indent="-285750">
              <a:buFont typeface="Arial" panose="020B0604020202020204" pitchFamily="34" charset="0"/>
              <a:buChar char="•"/>
            </a:pPr>
            <a:r>
              <a:rPr lang="de-DE"/>
              <a:t>Relevanznachweise </a:t>
            </a:r>
          </a:p>
          <a:p>
            <a:pPr marL="285750" indent="-285750">
              <a:buFont typeface="Arial" panose="020B0604020202020204" pitchFamily="34" charset="0"/>
              <a:buChar char="•"/>
            </a:pPr>
            <a:r>
              <a:rPr lang="de-DE"/>
              <a:t>Operationalisierungen</a:t>
            </a:r>
          </a:p>
          <a:p>
            <a:pPr marL="285750" indent="-285750">
              <a:buFont typeface="Arial" panose="020B0604020202020204" pitchFamily="34" charset="0"/>
              <a:buChar char="•"/>
            </a:pPr>
            <a:endParaRPr lang="de-DE"/>
          </a:p>
          <a:p>
            <a:r>
              <a:rPr lang="de-DE"/>
              <a:t>Zielgrößen </a:t>
            </a:r>
            <a:r>
              <a:rPr lang="de-DE" dirty="0"/>
              <a:t>müssen folgende </a:t>
            </a:r>
            <a:r>
              <a:rPr lang="de-DE"/>
              <a:t>Kriterien erfüllen:</a:t>
            </a:r>
            <a:endParaRPr lang="de-DE" dirty="0"/>
          </a:p>
          <a:p>
            <a:pPr marL="285750" indent="-285750">
              <a:buFont typeface="Arial" panose="020B0604020202020204" pitchFamily="34" charset="0"/>
              <a:buChar char="•"/>
            </a:pPr>
            <a:r>
              <a:rPr lang="de-DE" b="1"/>
              <a:t>Validität</a:t>
            </a:r>
            <a:r>
              <a:rPr lang="de-DE" dirty="0"/>
              <a:t>. </a:t>
            </a:r>
            <a:r>
              <a:rPr lang="de-DE"/>
              <a:t>Der beabsichtigte Effekt </a:t>
            </a:r>
            <a:r>
              <a:rPr lang="de-DE" dirty="0"/>
              <a:t>muss ausreichend erfasst werden</a:t>
            </a:r>
            <a:r>
              <a:rPr lang="de-DE"/>
              <a:t>. </a:t>
            </a:r>
          </a:p>
          <a:p>
            <a:pPr marL="285750" indent="-285750">
              <a:buFont typeface="Arial" panose="020B0604020202020204" pitchFamily="34" charset="0"/>
              <a:buChar char="•"/>
            </a:pPr>
            <a:r>
              <a:rPr lang="de-DE" b="1"/>
              <a:t>Aktualität</a:t>
            </a:r>
            <a:r>
              <a:rPr lang="de-DE" dirty="0"/>
              <a:t>. </a:t>
            </a:r>
            <a:r>
              <a:rPr lang="de-DE"/>
              <a:t>Der beabsichtigte Effekt </a:t>
            </a:r>
            <a:r>
              <a:rPr lang="de-DE" dirty="0"/>
              <a:t>darf der Messgröße </a:t>
            </a:r>
            <a:r>
              <a:rPr lang="de-DE"/>
              <a:t>weder nach- noch vorlaufen.</a:t>
            </a:r>
            <a:endParaRPr lang="de-DE" dirty="0"/>
          </a:p>
          <a:p>
            <a:pPr marL="285750" indent="-285750">
              <a:buFont typeface="Arial" panose="020B0604020202020204" pitchFamily="34" charset="0"/>
              <a:buChar char="•"/>
            </a:pPr>
            <a:r>
              <a:rPr lang="de-DE" b="1" dirty="0"/>
              <a:t>Wirtschaftlichkeit</a:t>
            </a:r>
            <a:r>
              <a:rPr lang="de-DE" dirty="0"/>
              <a:t>. Sind Daten nicht wirtschaftlich gewinnbar, kann ein Stellvertreter (Proxy) gesucht werden</a:t>
            </a:r>
            <a:r>
              <a:rPr lang="de-DE"/>
              <a:t>. </a:t>
            </a:r>
            <a:endParaRPr lang="de-DE" dirty="0"/>
          </a:p>
          <a:p>
            <a:endParaRPr lang="de-DE" dirty="0"/>
          </a:p>
          <a:p>
            <a:r>
              <a:rPr lang="de-DE"/>
              <a:t>Beispiele von Zielgrößen:</a:t>
            </a:r>
          </a:p>
          <a:p>
            <a:pPr marL="285750" indent="-285750">
              <a:buFont typeface="Arial" panose="020B0604020202020204" pitchFamily="34" charset="0"/>
              <a:buChar char="•"/>
            </a:pPr>
            <a:r>
              <a:rPr lang="de-DE"/>
              <a:t>Finanzielle Metriken: Umsatz, Ertrag, Losgrößen, Wiederholungskäufe, Retouren, Retourenquote, ROI</a:t>
            </a:r>
          </a:p>
          <a:p>
            <a:pPr marL="285750" indent="-285750">
              <a:buFont typeface="Arial" panose="020B0604020202020204" pitchFamily="34" charset="0"/>
              <a:buChar char="•"/>
            </a:pPr>
            <a:r>
              <a:rPr lang="de-DE"/>
              <a:t>Operative Metriken: Lieferzeiten, Durchlaufzeiten, Lagerhaltungskosten, Maschinenauslastung, Fertigungsausschuss, Umschlagshäufigkeit</a:t>
            </a:r>
          </a:p>
          <a:p>
            <a:pPr marL="285750" indent="-285750">
              <a:buFont typeface="Arial" panose="020B0604020202020204" pitchFamily="34" charset="0"/>
              <a:buChar char="•"/>
            </a:pPr>
            <a:r>
              <a:rPr lang="de-DE"/>
              <a:t>Kundenmetriken: Kundenzufriedenheitsindex, </a:t>
            </a:r>
            <a:r>
              <a:rPr lang="en-US"/>
              <a:t>Customer loyalty index (</a:t>
            </a:r>
            <a:r>
              <a:rPr lang="de-DE"/>
              <a:t>Kundenbindungsrate</a:t>
            </a:r>
            <a:r>
              <a:rPr lang="en-US"/>
              <a:t>), </a:t>
            </a:r>
            <a:r>
              <a:rPr lang="de-DE"/>
              <a:t>Konvertierungen auf einer Webseite, time on site, Marktanteile, Kundenlebensdauerwert</a:t>
            </a:r>
            <a:endParaRPr lang="de-DE" dirty="0"/>
          </a:p>
          <a:p>
            <a:endParaRPr lang="de-DE" dirty="0"/>
          </a:p>
        </p:txBody>
      </p:sp>
    </p:spTree>
    <p:extLst>
      <p:ext uri="{BB962C8B-B14F-4D97-AF65-F5344CB8AC3E}">
        <p14:creationId xmlns:p14="http://schemas.microsoft.com/office/powerpoint/2010/main" val="4266340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Fallstudie Serviceverträge </a:t>
            </a:r>
            <a:endParaRPr lang="de-DE" dirty="0"/>
          </a:p>
        </p:txBody>
      </p:sp>
      <p:sp>
        <p:nvSpPr>
          <p:cNvPr id="3" name="Textplatzhalter 2"/>
          <p:cNvSpPr>
            <a:spLocks noGrp="1"/>
          </p:cNvSpPr>
          <p:nvPr>
            <p:ph type="body" sz="quarter" idx="11"/>
          </p:nvPr>
        </p:nvSpPr>
        <p:spPr/>
        <p:txBody>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3005" y="575791"/>
            <a:ext cx="5845200" cy="437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platzhalter 2"/>
          <p:cNvSpPr txBox="1">
            <a:spLocks/>
          </p:cNvSpPr>
          <p:nvPr/>
        </p:nvSpPr>
        <p:spPr>
          <a:xfrm>
            <a:off x="288429" y="719807"/>
            <a:ext cx="10729912" cy="5327650"/>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dirty="0"/>
              <a:t>Das Umsatzvolumen von Serviceverträgen sinkt.</a:t>
            </a:r>
          </a:p>
          <a:p>
            <a:r>
              <a:rPr lang="de-DE" dirty="0"/>
              <a:t>Da auch eine Verstetigung des Umsatzes angestrebt wird,</a:t>
            </a:r>
          </a:p>
          <a:p>
            <a:r>
              <a:rPr lang="de-DE" dirty="0"/>
              <a:t>ist die Zielgröße nicht die Anzahl der Verträge, sondern</a:t>
            </a:r>
          </a:p>
          <a:p>
            <a:r>
              <a:rPr lang="de-DE" dirty="0"/>
              <a:t>deren Volumen als durchschnittliche erste </a:t>
            </a:r>
            <a:r>
              <a:rPr lang="de-DE"/>
              <a:t>Jahresrate.</a:t>
            </a:r>
            <a:endParaRPr lang="de-DE" dirty="0"/>
          </a:p>
          <a:p>
            <a:r>
              <a:rPr lang="de-DE" dirty="0"/>
              <a:t>Neue Serviceangebote sollen helfen.</a:t>
            </a:r>
          </a:p>
          <a:p>
            <a:endParaRPr lang="de-DE"/>
          </a:p>
          <a:p>
            <a:endParaRPr lang="de-DE"/>
          </a:p>
          <a:p>
            <a:endParaRPr lang="de-DE"/>
          </a:p>
          <a:p>
            <a:endParaRPr lang="de-DE"/>
          </a:p>
          <a:p>
            <a:endParaRPr lang="de-DE" dirty="0"/>
          </a:p>
          <a:p>
            <a:r>
              <a:rPr lang="de-DE" dirty="0"/>
              <a:t>Optimale </a:t>
            </a:r>
            <a:r>
              <a:rPr lang="de-DE" dirty="0" err="1"/>
              <a:t>Servicebundles</a:t>
            </a:r>
            <a:r>
              <a:rPr lang="de-DE" dirty="0"/>
              <a:t> können gebildet werden, wenn </a:t>
            </a:r>
          </a:p>
          <a:p>
            <a:r>
              <a:rPr lang="de-DE" dirty="0"/>
              <a:t>bekannt ist, welche Dienstleistungen von Kunden gemeinsam </a:t>
            </a:r>
          </a:p>
          <a:p>
            <a:r>
              <a:rPr lang="de-DE" dirty="0"/>
              <a:t>gekauft wurden.</a:t>
            </a:r>
          </a:p>
          <a:p>
            <a:endParaRPr lang="de-DE" dirty="0"/>
          </a:p>
          <a:p>
            <a:endParaRPr lang="de-DE" dirty="0"/>
          </a:p>
          <a:p>
            <a:endParaRPr lang="de-DE" dirty="0"/>
          </a:p>
        </p:txBody>
      </p:sp>
    </p:spTree>
    <p:extLst>
      <p:ext uri="{BB962C8B-B14F-4D97-AF65-F5344CB8AC3E}">
        <p14:creationId xmlns:p14="http://schemas.microsoft.com/office/powerpoint/2010/main" val="1787705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Begriffe BI &amp; BA</a:t>
            </a:r>
            <a:endParaRPr lang="de-DE" dirty="0"/>
          </a:p>
        </p:txBody>
      </p:sp>
      <p:sp>
        <p:nvSpPr>
          <p:cNvPr id="3" name="Textplatzhalter 2"/>
          <p:cNvSpPr>
            <a:spLocks noGrp="1"/>
          </p:cNvSpPr>
          <p:nvPr>
            <p:ph type="body" sz="quarter" idx="11"/>
          </p:nvPr>
        </p:nvSpPr>
        <p:spPr>
          <a:xfrm>
            <a:off x="288429" y="952955"/>
            <a:ext cx="5135548" cy="2231900"/>
          </a:xfrm>
        </p:spPr>
        <p:txBody>
          <a:bodyPr/>
          <a:lstStyle/>
          <a:p>
            <a:r>
              <a:rPr lang="de-DE" sz="1800" b="1"/>
              <a:t>Business </a:t>
            </a:r>
            <a:r>
              <a:rPr lang="de-DE" sz="1800" b="1" dirty="0" err="1"/>
              <a:t>Intelligence</a:t>
            </a:r>
            <a:r>
              <a:rPr lang="de-DE" sz="1800" b="1" dirty="0"/>
              <a:t> (</a:t>
            </a:r>
            <a:r>
              <a:rPr lang="de-DE" sz="1800" b="1"/>
              <a:t>BI):</a:t>
            </a:r>
            <a:endParaRPr lang="de-DE" sz="1800"/>
          </a:p>
          <a:p>
            <a:endParaRPr lang="de-DE" sz="1800"/>
          </a:p>
          <a:p>
            <a:endParaRPr lang="de-DE"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42" y="1439887"/>
            <a:ext cx="10880833" cy="3744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platzhalter 2"/>
          <p:cNvSpPr txBox="1">
            <a:spLocks/>
          </p:cNvSpPr>
          <p:nvPr/>
        </p:nvSpPr>
        <p:spPr>
          <a:xfrm>
            <a:off x="5929831" y="952955"/>
            <a:ext cx="5135548" cy="2231900"/>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sz="1800" b="1"/>
              <a:t>Business Analytics (BA) </a:t>
            </a:r>
            <a:r>
              <a:rPr lang="de-DE" sz="1800"/>
              <a:t>:</a:t>
            </a:r>
          </a:p>
          <a:p>
            <a:endParaRPr lang="de-DE" sz="1800"/>
          </a:p>
          <a:p>
            <a:endParaRPr lang="de-DE" sz="1800" dirty="0"/>
          </a:p>
        </p:txBody>
      </p:sp>
    </p:spTree>
    <p:extLst>
      <p:ext uri="{BB962C8B-B14F-4D97-AF65-F5344CB8AC3E}">
        <p14:creationId xmlns:p14="http://schemas.microsoft.com/office/powerpoint/2010/main" val="1597007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Lernen -&gt; Erkennen von Ähnlichkeiten und Vorhersagen</a:t>
            </a:r>
          </a:p>
        </p:txBody>
      </p:sp>
      <p:sp>
        <p:nvSpPr>
          <p:cNvPr id="3" name="Textplatzhalter 2"/>
          <p:cNvSpPr>
            <a:spLocks noGrp="1"/>
          </p:cNvSpPr>
          <p:nvPr>
            <p:ph type="body" sz="quarter" idx="11"/>
          </p:nvPr>
        </p:nvSpPr>
        <p:spPr/>
        <p:txBody>
          <a:bodyPr/>
          <a:lstStyle/>
          <a:p>
            <a:r>
              <a:rPr lang="de-DE" dirty="0"/>
              <a:t>Wie lernen Menschen? Menschen lernen über Sinne, </a:t>
            </a:r>
            <a:r>
              <a:rPr lang="de-DE" dirty="0" err="1"/>
              <a:t>Gedächnis</a:t>
            </a:r>
            <a:r>
              <a:rPr lang="de-DE" dirty="0"/>
              <a:t> (Erfahrung, Regeln, Training) und Verstand. </a:t>
            </a:r>
          </a:p>
          <a:p>
            <a:r>
              <a:rPr lang="de-DE" dirty="0"/>
              <a:t>Suchen, sortieren, gruppieren, aggregieren, vergleichen, einordnen, erkennen, vorhersagen …</a:t>
            </a:r>
          </a:p>
          <a:p>
            <a:r>
              <a:rPr lang="de-DE"/>
              <a:t>Wie </a:t>
            </a:r>
            <a:r>
              <a:rPr lang="de-DE" dirty="0"/>
              <a:t>müssen wir Lernen aufbereiten für Maschinen? Mit </a:t>
            </a:r>
            <a:r>
              <a:rPr lang="de-DE"/>
              <a:t>einem quantifizierten, mathematischen </a:t>
            </a:r>
            <a:r>
              <a:rPr lang="de-DE" dirty="0"/>
              <a:t>Modell, trainierbar oder sich selbst trainierend.</a:t>
            </a:r>
          </a:p>
          <a:p>
            <a:endParaRPr lang="de-DE" dirty="0"/>
          </a:p>
          <a:p>
            <a:r>
              <a:rPr lang="de-DE" b="1"/>
              <a:t>Überwachtes Lernen </a:t>
            </a:r>
            <a:r>
              <a:rPr lang="de-DE"/>
              <a:t>(supervised learning): alle Ergebnisse (Labels, Annotationen) müssen bekannt sein. </a:t>
            </a:r>
          </a:p>
          <a:p>
            <a:r>
              <a:rPr lang="de-DE" b="1"/>
              <a:t>Nichtüberwachtes Lernen </a:t>
            </a:r>
            <a:r>
              <a:rPr lang="de-DE"/>
              <a:t>(unsupervised learning): Annotationen sind nicht bekannt. </a:t>
            </a:r>
          </a:p>
          <a:p>
            <a:endParaRPr lang="de-DE" b="1"/>
          </a:p>
          <a:p>
            <a:r>
              <a:rPr lang="de-DE" b="1"/>
              <a:t>Mechanistisches Lernen </a:t>
            </a:r>
            <a:r>
              <a:rPr lang="de-DE"/>
              <a:t>mit </a:t>
            </a:r>
            <a:r>
              <a:rPr lang="de-DE" dirty="0"/>
              <a:t>bekannten Formeln wie z.B. </a:t>
            </a:r>
            <a:r>
              <a:rPr lang="de-DE"/>
              <a:t>aus der Physik, Operations Research.</a:t>
            </a:r>
          </a:p>
          <a:p>
            <a:endParaRPr lang="de-DE"/>
          </a:p>
          <a:p>
            <a:r>
              <a:rPr lang="de-DE" b="1"/>
              <a:t>Statistisches Lernen </a:t>
            </a:r>
            <a:r>
              <a:rPr lang="de-DE"/>
              <a:t>mit </a:t>
            </a:r>
            <a:r>
              <a:rPr lang="de-DE" dirty="0"/>
              <a:t>Varianzen, Residuen, Korrelationen, Häufigkeiten und </a:t>
            </a:r>
            <a:r>
              <a:rPr lang="de-DE"/>
              <a:t>Wahrscheinlichkeiten.</a:t>
            </a:r>
          </a:p>
          <a:p>
            <a:endParaRPr lang="de-DE"/>
          </a:p>
          <a:p>
            <a:r>
              <a:rPr lang="de-DE" b="1"/>
              <a:t>Maschinelles Lernen </a:t>
            </a:r>
            <a:r>
              <a:rPr lang="de-DE"/>
              <a:t>mit Repräsentation der Realität im Computer durch statistisches  Lernen.</a:t>
            </a:r>
            <a:endParaRPr lang="de-DE" dirty="0"/>
          </a:p>
          <a:p>
            <a:endParaRPr lang="de-DE" dirty="0"/>
          </a:p>
          <a:p>
            <a:r>
              <a:rPr lang="de-DE" sz="1600" b="1"/>
              <a:t>Selbstbestärkendes </a:t>
            </a:r>
            <a:r>
              <a:rPr lang="de-DE" sz="1600" b="1" dirty="0"/>
              <a:t>Lernen </a:t>
            </a:r>
            <a:r>
              <a:rPr lang="de-DE" dirty="0"/>
              <a:t>(</a:t>
            </a:r>
            <a:r>
              <a:rPr lang="de-DE" dirty="0" err="1"/>
              <a:t>reinforcement</a:t>
            </a:r>
            <a:r>
              <a:rPr lang="de-DE" dirty="0"/>
              <a:t> </a:t>
            </a:r>
            <a:r>
              <a:rPr lang="de-DE" dirty="0" err="1"/>
              <a:t>learning</a:t>
            </a:r>
            <a:r>
              <a:rPr lang="de-DE" dirty="0"/>
              <a:t>): Richtige Ergebnisse/Labels werden durch Belohnungen verstärkt. Eingesetzt für Agenten (Spiele</a:t>
            </a:r>
            <a:r>
              <a:rPr lang="de-DE"/>
              <a:t>, Robotik, Steuerungsautomaten), </a:t>
            </a:r>
            <a:r>
              <a:rPr lang="de-DE" dirty="0"/>
              <a:t>die Aktionen ausführen.</a:t>
            </a:r>
          </a:p>
          <a:p>
            <a:endParaRPr lang="de-DE"/>
          </a:p>
          <a:p>
            <a:endParaRPr lang="de-DE" dirty="0"/>
          </a:p>
          <a:p>
            <a:endParaRPr lang="de-DE" dirty="0"/>
          </a:p>
        </p:txBody>
      </p:sp>
    </p:spTree>
    <p:extLst>
      <p:ext uri="{BB962C8B-B14F-4D97-AF65-F5344CB8AC3E}">
        <p14:creationId xmlns:p14="http://schemas.microsoft.com/office/powerpoint/2010/main" val="2610559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Nicht überwachtes und überwachtes </a:t>
            </a:r>
            <a:r>
              <a:rPr lang="de-DE" dirty="0"/>
              <a:t>Lernen</a:t>
            </a:r>
          </a:p>
        </p:txBody>
      </p:sp>
      <p:sp>
        <p:nvSpPr>
          <p:cNvPr id="3" name="Textplatzhalter 2"/>
          <p:cNvSpPr>
            <a:spLocks noGrp="1"/>
          </p:cNvSpPr>
          <p:nvPr>
            <p:ph type="body" sz="quarter" idx="11"/>
          </p:nvPr>
        </p:nvSpPr>
        <p:spPr>
          <a:xfrm>
            <a:off x="5761037" y="3744143"/>
            <a:ext cx="4536504" cy="1583828"/>
          </a:xfrm>
        </p:spPr>
        <p:txBody>
          <a:bodyPr/>
          <a:lstStyle/>
          <a:p>
            <a:r>
              <a:rPr lang="de-DE" b="1" dirty="0"/>
              <a:t>Prädiktiver Modus</a:t>
            </a:r>
            <a:r>
              <a:rPr lang="de-DE" dirty="0"/>
              <a:t>:</a:t>
            </a:r>
          </a:p>
          <a:p>
            <a:pPr marL="285750" indent="-285750">
              <a:buFont typeface="Arial" panose="020B0604020202020204" pitchFamily="34" charset="0"/>
              <a:buChar char="•"/>
            </a:pPr>
            <a:r>
              <a:rPr lang="de-DE" dirty="0"/>
              <a:t>Wir brauchen Trainingsdaten </a:t>
            </a:r>
            <a:r>
              <a:rPr lang="de-DE"/>
              <a:t>mit den Ergebnissen (Labels).</a:t>
            </a:r>
            <a:endParaRPr lang="de-DE" dirty="0"/>
          </a:p>
          <a:p>
            <a:pPr marL="285750" indent="-285750">
              <a:buFont typeface="Arial" panose="020B0604020202020204" pitchFamily="34" charset="0"/>
              <a:buChar char="•"/>
            </a:pPr>
            <a:r>
              <a:rPr lang="de-DE"/>
              <a:t>Braucht </a:t>
            </a:r>
            <a:r>
              <a:rPr lang="de-DE" dirty="0"/>
              <a:t>eine Maschine Wartung? Arbeitet eine Maschine </a:t>
            </a:r>
            <a:r>
              <a:rPr lang="de-DE"/>
              <a:t>korrekt? Ergebnis ist eine Kategorie wie Ja/Nein.</a:t>
            </a:r>
            <a:endParaRPr lang="de-DE" dirty="0"/>
          </a:p>
          <a:p>
            <a:pPr marL="285750" indent="-285750">
              <a:buFont typeface="Arial" panose="020B0604020202020204" pitchFamily="34" charset="0"/>
              <a:buChar char="•"/>
            </a:pPr>
            <a:r>
              <a:rPr lang="de-DE" dirty="0"/>
              <a:t>Regression: Wie wird der Energieverbrauch in einer Woche </a:t>
            </a:r>
            <a:r>
              <a:rPr lang="de-DE"/>
              <a:t>sein? Ergebnis ist eine kontinuierliche Zahl.</a:t>
            </a:r>
            <a:endParaRPr lang="de-DE"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8629" y="719807"/>
            <a:ext cx="6702423"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Gerade Verbindung mit Pfeil 4"/>
          <p:cNvCxnSpPr/>
          <p:nvPr/>
        </p:nvCxnSpPr>
        <p:spPr>
          <a:xfrm flipH="1">
            <a:off x="1584573" y="1223863"/>
            <a:ext cx="1800200"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1024686" y="2087959"/>
            <a:ext cx="696922" cy="307777"/>
          </a:xfrm>
          <a:prstGeom prst="rect">
            <a:avLst/>
          </a:prstGeom>
          <a:noFill/>
        </p:spPr>
        <p:txBody>
          <a:bodyPr wrap="none" rtlCol="0">
            <a:spAutoFit/>
          </a:bodyPr>
          <a:lstStyle/>
          <a:p>
            <a:r>
              <a:rPr lang="de-DE" sz="1400" dirty="0"/>
              <a:t>Cluster</a:t>
            </a:r>
            <a:endParaRPr lang="de-DE" sz="1400" b="1" dirty="0">
              <a:latin typeface="Calibri" panose="020F0502020204030204" pitchFamily="34" charset="0"/>
              <a:cs typeface="Calibri" panose="020F0502020204030204" pitchFamily="34" charset="0"/>
            </a:endParaRPr>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107" y="2520007"/>
            <a:ext cx="1691522" cy="838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platzhalter 2"/>
          <p:cNvSpPr txBox="1">
            <a:spLocks/>
          </p:cNvSpPr>
          <p:nvPr/>
        </p:nvSpPr>
        <p:spPr>
          <a:xfrm>
            <a:off x="485412" y="3744143"/>
            <a:ext cx="4536504" cy="2232248"/>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sz="1600" b="1" dirty="0"/>
              <a:t>Deskriptiver Modus</a:t>
            </a:r>
            <a:r>
              <a:rPr lang="de-DE" sz="1600" dirty="0"/>
              <a:t>:</a:t>
            </a:r>
          </a:p>
          <a:p>
            <a:pPr marL="285750" indent="-285750">
              <a:buFont typeface="Arial" panose="020B0604020202020204" pitchFamily="34" charset="0"/>
              <a:buChar char="•"/>
            </a:pPr>
            <a:r>
              <a:rPr lang="de-DE" sz="1600"/>
              <a:t>Unterschiedliche Gruppen werden </a:t>
            </a:r>
            <a:r>
              <a:rPr lang="de-DE" sz="1600" dirty="0"/>
              <a:t>anhand ihrer </a:t>
            </a:r>
            <a:r>
              <a:rPr lang="de-DE" sz="1600"/>
              <a:t>Merkmale segmentiert.</a:t>
            </a:r>
            <a:endParaRPr lang="de-DE" sz="1600" dirty="0"/>
          </a:p>
          <a:p>
            <a:pPr marL="285750" indent="-285750">
              <a:buFont typeface="Arial" panose="020B0604020202020204" pitchFamily="34" charset="0"/>
              <a:buChar char="•"/>
            </a:pPr>
            <a:r>
              <a:rPr lang="de-DE" sz="1600"/>
              <a:t>Ungewöhnliches </a:t>
            </a:r>
            <a:r>
              <a:rPr lang="de-DE" sz="1600" dirty="0"/>
              <a:t>im Produktionsprozess</a:t>
            </a:r>
            <a:r>
              <a:rPr lang="de-DE" sz="1600"/>
              <a:t>? Überraschungen </a:t>
            </a:r>
            <a:r>
              <a:rPr lang="de-DE" sz="1600" dirty="0"/>
              <a:t>im Verkehrsfluss? Im Netzwerk?</a:t>
            </a:r>
          </a:p>
          <a:p>
            <a:pPr marL="285750" indent="-285750">
              <a:buFont typeface="Arial" panose="020B0604020202020204" pitchFamily="34" charset="0"/>
              <a:buChar char="•"/>
            </a:pPr>
            <a:r>
              <a:rPr lang="de-DE" sz="1600"/>
              <a:t>Melden Sensordaten den drohenden Ausfall einer Maschine? Von Einbruchsversuchen?</a:t>
            </a:r>
            <a:endParaRPr lang="de-DE" sz="1600" dirty="0"/>
          </a:p>
        </p:txBody>
      </p:sp>
    </p:spTree>
    <p:extLst>
      <p:ext uri="{BB962C8B-B14F-4D97-AF65-F5344CB8AC3E}">
        <p14:creationId xmlns:p14="http://schemas.microsoft.com/office/powerpoint/2010/main" val="3627003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xmlns="" id="{9FE2909B-729B-3B9D-5219-2C35527B8771}"/>
              </a:ext>
            </a:extLst>
          </p:cNvPr>
          <p:cNvSpPr>
            <a:spLocks noGrp="1"/>
          </p:cNvSpPr>
          <p:nvPr>
            <p:ph type="body" sz="quarter" idx="10"/>
          </p:nvPr>
        </p:nvSpPr>
        <p:spPr/>
        <p:txBody>
          <a:bodyPr/>
          <a:lstStyle/>
          <a:p>
            <a:r>
              <a:rPr lang="de-DE"/>
              <a:t>Kontakt zur gfu</a:t>
            </a:r>
          </a:p>
        </p:txBody>
      </p:sp>
      <p:sp>
        <p:nvSpPr>
          <p:cNvPr id="3" name="Textplatzhalter 2">
            <a:extLst>
              <a:ext uri="{FF2B5EF4-FFF2-40B4-BE49-F238E27FC236}">
                <a16:creationId xmlns:a16="http://schemas.microsoft.com/office/drawing/2014/main" xmlns="" id="{BDC14844-7307-F0D9-F58D-4DA6F50990FA}"/>
              </a:ext>
            </a:extLst>
          </p:cNvPr>
          <p:cNvSpPr>
            <a:spLocks noGrp="1"/>
          </p:cNvSpPr>
          <p:nvPr>
            <p:ph type="body" sz="quarter" idx="11"/>
          </p:nvPr>
        </p:nvSpPr>
        <p:spPr/>
        <p:txBody>
          <a:bodyPr/>
          <a:lstStyle/>
          <a:p>
            <a:r>
              <a:rPr lang="de-DE"/>
              <a:t>Ihr oonline Kontakt </a:t>
            </a:r>
            <a:r>
              <a:rPr lang="de-DE">
                <a:hlinkClick r:id="rId2" action="ppaction://hlinkfile"/>
              </a:rPr>
              <a:t>welcome.gfu.net</a:t>
            </a:r>
            <a:r>
              <a:rPr lang="de-DE"/>
              <a:t>.</a:t>
            </a:r>
          </a:p>
          <a:p>
            <a:endParaRPr lang="de-DE"/>
          </a:p>
          <a:p>
            <a:endParaRPr lang="de-DE"/>
          </a:p>
          <a:p>
            <a:endParaRPr lang="de-DE"/>
          </a:p>
          <a:p>
            <a:r>
              <a:rPr lang="de-DE"/>
              <a:t>Desktop Zoom Client?</a:t>
            </a:r>
          </a:p>
          <a:p>
            <a:r>
              <a:rPr lang="de-DE"/>
              <a:t>Browser?</a:t>
            </a:r>
          </a:p>
          <a:p>
            <a:r>
              <a:rPr lang="de-DE"/>
              <a:t>RDP auf SchulungsPC?</a:t>
            </a:r>
          </a:p>
          <a:p>
            <a:endParaRPr lang="de-DE"/>
          </a:p>
          <a:p>
            <a:endParaRPr lang="de-DE"/>
          </a:p>
          <a:p>
            <a:endParaRPr lang="de-DE"/>
          </a:p>
          <a:p>
            <a:endParaRPr lang="de-DE"/>
          </a:p>
          <a:p>
            <a:endParaRPr lang="de-DE"/>
          </a:p>
          <a:p>
            <a:endParaRPr lang="de-DE"/>
          </a:p>
          <a:p>
            <a:endParaRPr lang="de-DE"/>
          </a:p>
          <a:p>
            <a:r>
              <a:rPr lang="de-DE"/>
              <a:t>Hinweis auf Bewertungsformular am Ende des Seminars</a:t>
            </a:r>
          </a:p>
        </p:txBody>
      </p:sp>
      <p:pic>
        <p:nvPicPr>
          <p:cNvPr id="5" name="Grafik 4">
            <a:extLst>
              <a:ext uri="{FF2B5EF4-FFF2-40B4-BE49-F238E27FC236}">
                <a16:creationId xmlns:a16="http://schemas.microsoft.com/office/drawing/2014/main" xmlns="" id="{8323C6C7-E57E-EADD-DDEC-CD17D1605BB6}"/>
              </a:ext>
            </a:extLst>
          </p:cNvPr>
          <p:cNvPicPr>
            <a:picLocks noChangeAspect="1"/>
          </p:cNvPicPr>
          <p:nvPr/>
        </p:nvPicPr>
        <p:blipFill>
          <a:blip r:embed="rId3"/>
          <a:stretch>
            <a:fillRect/>
          </a:stretch>
        </p:blipFill>
        <p:spPr>
          <a:xfrm>
            <a:off x="6049069" y="863823"/>
            <a:ext cx="4461438" cy="1977588"/>
          </a:xfrm>
          <a:prstGeom prst="rect">
            <a:avLst/>
          </a:prstGeom>
        </p:spPr>
      </p:pic>
      <p:pic>
        <p:nvPicPr>
          <p:cNvPr id="7" name="Grafik 6">
            <a:extLst>
              <a:ext uri="{FF2B5EF4-FFF2-40B4-BE49-F238E27FC236}">
                <a16:creationId xmlns:a16="http://schemas.microsoft.com/office/drawing/2014/main" xmlns="" id="{74D1757B-42AA-03EB-2087-11F41A024D64}"/>
              </a:ext>
            </a:extLst>
          </p:cNvPr>
          <p:cNvPicPr>
            <a:picLocks noChangeAspect="1"/>
          </p:cNvPicPr>
          <p:nvPr/>
        </p:nvPicPr>
        <p:blipFill>
          <a:blip r:embed="rId4"/>
          <a:stretch>
            <a:fillRect/>
          </a:stretch>
        </p:blipFill>
        <p:spPr>
          <a:xfrm>
            <a:off x="10642090" y="1583903"/>
            <a:ext cx="479958" cy="619183"/>
          </a:xfrm>
          <a:prstGeom prst="rect">
            <a:avLst/>
          </a:prstGeom>
        </p:spPr>
      </p:pic>
      <p:pic>
        <p:nvPicPr>
          <p:cNvPr id="9" name="Grafik 8">
            <a:extLst>
              <a:ext uri="{FF2B5EF4-FFF2-40B4-BE49-F238E27FC236}">
                <a16:creationId xmlns:a16="http://schemas.microsoft.com/office/drawing/2014/main" xmlns="" id="{B8EDF58E-21F6-1380-AEA6-B86EE7A28E51}"/>
              </a:ext>
            </a:extLst>
          </p:cNvPr>
          <p:cNvPicPr>
            <a:picLocks noChangeAspect="1"/>
          </p:cNvPicPr>
          <p:nvPr/>
        </p:nvPicPr>
        <p:blipFill>
          <a:blip r:embed="rId5"/>
          <a:stretch>
            <a:fillRect/>
          </a:stretch>
        </p:blipFill>
        <p:spPr>
          <a:xfrm>
            <a:off x="295887" y="3998178"/>
            <a:ext cx="5400600" cy="584409"/>
          </a:xfrm>
          <a:prstGeom prst="rect">
            <a:avLst/>
          </a:prstGeom>
        </p:spPr>
      </p:pic>
      <p:pic>
        <p:nvPicPr>
          <p:cNvPr id="11" name="Grafik 10">
            <a:extLst>
              <a:ext uri="{FF2B5EF4-FFF2-40B4-BE49-F238E27FC236}">
                <a16:creationId xmlns:a16="http://schemas.microsoft.com/office/drawing/2014/main" xmlns="" id="{12FE2266-5D9D-8641-2E41-41F490BDD8AD}"/>
              </a:ext>
            </a:extLst>
          </p:cNvPr>
          <p:cNvPicPr>
            <a:picLocks noChangeAspect="1"/>
          </p:cNvPicPr>
          <p:nvPr/>
        </p:nvPicPr>
        <p:blipFill>
          <a:blip r:embed="rId6"/>
          <a:stretch>
            <a:fillRect/>
          </a:stretch>
        </p:blipFill>
        <p:spPr>
          <a:xfrm>
            <a:off x="5761037" y="3998178"/>
            <a:ext cx="4758936" cy="593374"/>
          </a:xfrm>
          <a:prstGeom prst="rect">
            <a:avLst/>
          </a:prstGeom>
        </p:spPr>
      </p:pic>
    </p:spTree>
    <p:extLst>
      <p:ext uri="{BB962C8B-B14F-4D97-AF65-F5344CB8AC3E}">
        <p14:creationId xmlns:p14="http://schemas.microsoft.com/office/powerpoint/2010/main" val="3981197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Ziele von Data Analytics</a:t>
            </a:r>
          </a:p>
        </p:txBody>
      </p:sp>
      <p:sp>
        <p:nvSpPr>
          <p:cNvPr id="3" name="Textplatzhalter 2"/>
          <p:cNvSpPr>
            <a:spLocks noGrp="1"/>
          </p:cNvSpPr>
          <p:nvPr>
            <p:ph type="body" sz="quarter" idx="11"/>
          </p:nvPr>
        </p:nvSpPr>
        <p:spPr/>
        <p:txBody>
          <a:bodyPr/>
          <a:lstStyle/>
          <a:p>
            <a:r>
              <a:rPr lang="de-DE"/>
              <a:t> </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2686" y="719807"/>
            <a:ext cx="847169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70664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Offene Datenquellen</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en-US">
                <a:hlinkClick r:id="rId3"/>
              </a:rPr>
              <a:t>Kaggle Datasets</a:t>
            </a:r>
            <a:r>
              <a:rPr lang="en-US"/>
              <a:t>, &gt; 50 000, Wettbewerbe</a:t>
            </a:r>
          </a:p>
          <a:p>
            <a:pPr marL="285750" indent="-285750">
              <a:buFont typeface="Arial" panose="020B0604020202020204" pitchFamily="34" charset="0"/>
              <a:buChar char="•"/>
            </a:pPr>
            <a:r>
              <a:rPr lang="en-US">
                <a:hlinkClick r:id="rId4"/>
              </a:rPr>
              <a:t>Hugging Face Datasets</a:t>
            </a:r>
            <a:r>
              <a:rPr lang="en-US"/>
              <a:t>, &gt; 380 000, Sprache, daneben auch Bilder, Audio, Video</a:t>
            </a:r>
          </a:p>
          <a:p>
            <a:pPr marL="285750" indent="-285750">
              <a:buFont typeface="Arial" panose="020B0604020202020204" pitchFamily="34" charset="0"/>
              <a:buChar char="•"/>
            </a:pPr>
            <a:r>
              <a:rPr lang="en-US">
                <a:hlinkClick r:id="rId5"/>
              </a:rPr>
              <a:t>Univ. California Machine Learning Repository</a:t>
            </a:r>
            <a:r>
              <a:rPr lang="en-US"/>
              <a:t>, </a:t>
            </a:r>
          </a:p>
          <a:p>
            <a:pPr marL="285750" indent="-285750">
              <a:buFont typeface="Arial" panose="020B0604020202020204" pitchFamily="34" charset="0"/>
              <a:buChar char="•"/>
            </a:pPr>
            <a:r>
              <a:rPr lang="de-DE">
                <a:hlinkClick r:id="rId6"/>
              </a:rPr>
              <a:t>GitHub public-datasets</a:t>
            </a:r>
            <a:endParaRPr lang="en-US"/>
          </a:p>
          <a:p>
            <a:pPr marL="285750" indent="-285750">
              <a:buFont typeface="Arial" panose="020B0604020202020204" pitchFamily="34" charset="0"/>
              <a:buChar char="•"/>
            </a:pPr>
            <a:r>
              <a:rPr lang="de-DE">
                <a:hlinkClick r:id="rId7"/>
              </a:rPr>
              <a:t>ImageNet</a:t>
            </a:r>
            <a:r>
              <a:rPr lang="de-DE"/>
              <a:t>  14 Mio. Bilder aus 20 000 Kategorien, RGB 75 x 56 bis 4288 x 2848, ca. 6 falsche Labels, 2006 Stanford Univ., </a:t>
            </a:r>
          </a:p>
          <a:p>
            <a:pPr marL="285750" indent="-285750">
              <a:buFont typeface="Arial" panose="020B0604020202020204" pitchFamily="34" charset="0"/>
              <a:buChar char="•"/>
            </a:pPr>
            <a:r>
              <a:rPr lang="de-DE">
                <a:hlinkClick r:id="rId8"/>
              </a:rPr>
              <a:t>COCO</a:t>
            </a:r>
            <a:r>
              <a:rPr lang="de-DE"/>
              <a:t> Common Objects in Context, 330 000 Bilder, 80 Kategorien, 200 000 Annotations</a:t>
            </a:r>
          </a:p>
          <a:p>
            <a:pPr marL="285750" indent="-285750">
              <a:buFont typeface="Arial" panose="020B0604020202020204" pitchFamily="34" charset="0"/>
              <a:buChar char="•"/>
            </a:pPr>
            <a:r>
              <a:rPr lang="de-DE">
                <a:hlinkClick r:id="rId9"/>
              </a:rPr>
              <a:t>WordNet</a:t>
            </a:r>
            <a:r>
              <a:rPr lang="de-DE"/>
              <a:t>, </a:t>
            </a:r>
            <a:r>
              <a:rPr lang="de-DE">
                <a:hlinkClick r:id="rId10"/>
              </a:rPr>
              <a:t>GermaNet</a:t>
            </a:r>
            <a:r>
              <a:rPr lang="de-DE"/>
              <a:t>, 150 000 Wörter und deren Relationen, 200 Sprachen, 1985 Princeton Univ., </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hlinkClick r:id="rId11"/>
              </a:rPr>
              <a:t>GovData</a:t>
            </a:r>
            <a:r>
              <a:rPr lang="de-DE"/>
              <a:t> der deutschen Verwaltungen, </a:t>
            </a:r>
            <a:r>
              <a:rPr lang="de-DE">
                <a:hlinkClick r:id="rId12"/>
              </a:rPr>
              <a:t>EU Open Data Portal</a:t>
            </a:r>
            <a:r>
              <a:rPr lang="de-DE"/>
              <a:t>, </a:t>
            </a:r>
          </a:p>
          <a:p>
            <a:pPr marL="285750" indent="-285750">
              <a:buFont typeface="Arial" panose="020B0604020202020204" pitchFamily="34" charset="0"/>
              <a:buChar char="•"/>
            </a:pPr>
            <a:r>
              <a:rPr lang="de-DE">
                <a:hlinkClick r:id="rId13"/>
              </a:rPr>
              <a:t>Worldbank</a:t>
            </a:r>
            <a:r>
              <a:rPr lang="de-DE"/>
              <a:t> </a:t>
            </a:r>
          </a:p>
          <a:p>
            <a:pPr marL="285750" indent="-285750">
              <a:buFont typeface="Arial" panose="020B0604020202020204" pitchFamily="34" charset="0"/>
              <a:buChar char="•"/>
            </a:pPr>
            <a:r>
              <a:rPr lang="de-DE">
                <a:hlinkClick r:id="rId14"/>
              </a:rPr>
              <a:t>Google Dataset Search</a:t>
            </a:r>
            <a:r>
              <a:rPr lang="de-DE"/>
              <a:t>, kostenlos bis 1 TB/Monat</a:t>
            </a:r>
          </a:p>
          <a:p>
            <a:pPr marL="285750" indent="-285750">
              <a:buFont typeface="Arial" panose="020B0604020202020204" pitchFamily="34" charset="0"/>
              <a:buChar char="•"/>
            </a:pPr>
            <a:r>
              <a:rPr lang="de-DE">
                <a:hlinkClick r:id="rId15"/>
              </a:rPr>
              <a:t>Amazon AWS Open Data</a:t>
            </a:r>
            <a:r>
              <a:rPr lang="de-DE"/>
              <a:t>, 700, </a:t>
            </a:r>
            <a:r>
              <a:rPr lang="de-DE">
                <a:hlinkClick r:id="rId16"/>
              </a:rPr>
              <a:t>AWS Data Exchange</a:t>
            </a:r>
            <a:endParaRPr lang="de-DE"/>
          </a:p>
          <a:p>
            <a:pPr marL="285750" indent="-285750">
              <a:buFont typeface="Arial" panose="020B0604020202020204" pitchFamily="34" charset="0"/>
              <a:buChar char="•"/>
            </a:pPr>
            <a:r>
              <a:rPr lang="en-US">
                <a:hlinkClick r:id="rId17"/>
              </a:rPr>
              <a:t>Financial Times Markets data</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de-DE">
                <a:hlinkClick r:id="rId18"/>
              </a:rPr>
              <a:t>OpenData | Stadt Bergisch Gladbach</a:t>
            </a:r>
            <a:endParaRPr lang="de-DE"/>
          </a:p>
        </p:txBody>
      </p:sp>
    </p:spTree>
    <p:extLst>
      <p:ext uri="{BB962C8B-B14F-4D97-AF65-F5344CB8AC3E}">
        <p14:creationId xmlns:p14="http://schemas.microsoft.com/office/powerpoint/2010/main" val="2715203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normAutofit fontScale="85000" lnSpcReduction="20000"/>
          </a:bodyPr>
          <a:lstStyle/>
          <a:p>
            <a:r>
              <a:rPr lang="de-DE" dirty="0" err="1"/>
              <a:t>No</a:t>
            </a:r>
            <a:r>
              <a:rPr lang="de-DE" dirty="0"/>
              <a:t> </a:t>
            </a:r>
            <a:r>
              <a:rPr lang="de-DE" dirty="0" err="1"/>
              <a:t>free</a:t>
            </a:r>
            <a:r>
              <a:rPr lang="de-DE" dirty="0"/>
              <a:t> lunch Theorem</a:t>
            </a:r>
          </a:p>
          <a:p>
            <a:endParaRPr lang="de-DE" dirty="0"/>
          </a:p>
        </p:txBody>
      </p:sp>
      <p:sp>
        <p:nvSpPr>
          <p:cNvPr id="3" name="Textplatzhalter 2"/>
          <p:cNvSpPr>
            <a:spLocks noGrp="1"/>
          </p:cNvSpPr>
          <p:nvPr>
            <p:ph type="body" sz="quarter" idx="11"/>
          </p:nvPr>
        </p:nvSpPr>
        <p:spPr>
          <a:xfrm>
            <a:off x="360364" y="792163"/>
            <a:ext cx="6480794" cy="5327650"/>
          </a:xfrm>
        </p:spPr>
        <p:txBody>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b="1" dirty="0"/>
              <a:t>Es gibt kein datenanalytisches Verfahren, </a:t>
            </a:r>
          </a:p>
          <a:p>
            <a:r>
              <a:rPr lang="de-DE" b="1" dirty="0"/>
              <a:t>das vorab als das beste Verfahren bekannt ist.</a:t>
            </a:r>
          </a:p>
          <a:p>
            <a:r>
              <a:rPr lang="de-DE" dirty="0"/>
              <a:t>Der Datenwissenschaftlicher </a:t>
            </a:r>
            <a:r>
              <a:rPr lang="de-DE"/>
              <a:t>muss mit </a:t>
            </a:r>
            <a:r>
              <a:rPr lang="de-DE" dirty="0"/>
              <a:t>Daten und Modellen experimentieren.</a:t>
            </a:r>
          </a:p>
          <a:p>
            <a:r>
              <a:rPr lang="de-DE" dirty="0"/>
              <a:t>Milton Friedmann verwendete diese Phrase in Bezug auf Entscheidungsfindung und Konsum von Gütern ohne Kosten.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148" y="1007840"/>
            <a:ext cx="4839382"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6" y="863823"/>
            <a:ext cx="176212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029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Was hat das Seminar gebracht?</a:t>
            </a:r>
          </a:p>
        </p:txBody>
      </p:sp>
      <p:sp>
        <p:nvSpPr>
          <p:cNvPr id="5" name="Textplatzhalter 4"/>
          <p:cNvSpPr>
            <a:spLocks noGrp="1"/>
          </p:cNvSpPr>
          <p:nvPr>
            <p:ph type="body" sz="quarter" idx="11"/>
          </p:nvPr>
        </p:nvSpPr>
        <p:spPr>
          <a:xfrm>
            <a:off x="360363" y="792163"/>
            <a:ext cx="10801274" cy="613222"/>
          </a:xfrm>
        </p:spPr>
        <p:txBody>
          <a:bodyPr/>
          <a:lstStyle/>
          <a:p>
            <a:r>
              <a:rPr lang="de-DE"/>
              <a:t> </a:t>
            </a:r>
          </a:p>
        </p:txBody>
      </p:sp>
      <p:grpSp>
        <p:nvGrpSpPr>
          <p:cNvPr id="9" name="Grafik 2" descr="Ausführen mit einfarbiger Füllung">
            <a:extLst>
              <a:ext uri="{FF2B5EF4-FFF2-40B4-BE49-F238E27FC236}">
                <a16:creationId xmlns:a16="http://schemas.microsoft.com/office/drawing/2014/main" xmlns="" id="{64712454-6326-3491-D6F0-B426998595E2}"/>
              </a:ext>
            </a:extLst>
          </p:cNvPr>
          <p:cNvGrpSpPr/>
          <p:nvPr/>
        </p:nvGrpSpPr>
        <p:grpSpPr>
          <a:xfrm>
            <a:off x="689349" y="4815951"/>
            <a:ext cx="566458" cy="645071"/>
            <a:chOff x="596015" y="4429719"/>
            <a:chExt cx="566458" cy="645071"/>
          </a:xfrm>
          <a:solidFill>
            <a:srgbClr val="00B0F0"/>
          </a:solidFill>
        </p:grpSpPr>
        <p:sp>
          <p:nvSpPr>
            <p:cNvPr id="10" name="Freihandform: Form 9">
              <a:extLst>
                <a:ext uri="{FF2B5EF4-FFF2-40B4-BE49-F238E27FC236}">
                  <a16:creationId xmlns:a16="http://schemas.microsoft.com/office/drawing/2014/main" xmlns="" id="{F9A704F5-515F-1220-DD35-62F11B5BF2D2}"/>
                </a:ext>
              </a:extLst>
            </p:cNvPr>
            <p:cNvSpPr/>
            <p:nvPr/>
          </p:nvSpPr>
          <p:spPr>
            <a:xfrm>
              <a:off x="941053" y="4429719"/>
              <a:ext cx="120013" cy="120013"/>
            </a:xfrm>
            <a:custGeom>
              <a:avLst/>
              <a:gdLst>
                <a:gd name="connsiteX0" fmla="*/ 120013 w 120013"/>
                <a:gd name="connsiteY0" fmla="*/ 60007 h 120013"/>
                <a:gd name="connsiteX1" fmla="*/ 60007 w 120013"/>
                <a:gd name="connsiteY1" fmla="*/ 120013 h 120013"/>
                <a:gd name="connsiteX2" fmla="*/ 0 w 120013"/>
                <a:gd name="connsiteY2" fmla="*/ 60007 h 120013"/>
                <a:gd name="connsiteX3" fmla="*/ 60007 w 120013"/>
                <a:gd name="connsiteY3" fmla="*/ 0 h 120013"/>
                <a:gd name="connsiteX4" fmla="*/ 120013 w 120013"/>
                <a:gd name="connsiteY4" fmla="*/ 60007 h 12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3" h="120013">
                  <a:moveTo>
                    <a:pt x="120013" y="60007"/>
                  </a:moveTo>
                  <a:cubicBezTo>
                    <a:pt x="120013" y="93147"/>
                    <a:pt x="93147" y="120013"/>
                    <a:pt x="60007" y="120013"/>
                  </a:cubicBezTo>
                  <a:cubicBezTo>
                    <a:pt x="26866" y="120013"/>
                    <a:pt x="0" y="93147"/>
                    <a:pt x="0" y="60007"/>
                  </a:cubicBezTo>
                  <a:cubicBezTo>
                    <a:pt x="0" y="26866"/>
                    <a:pt x="26866" y="0"/>
                    <a:pt x="60007" y="0"/>
                  </a:cubicBezTo>
                  <a:cubicBezTo>
                    <a:pt x="93147" y="0"/>
                    <a:pt x="120013" y="26866"/>
                    <a:pt x="120013" y="60007"/>
                  </a:cubicBezTo>
                  <a:close/>
                </a:path>
              </a:pathLst>
            </a:custGeom>
            <a:grpFill/>
            <a:ln w="7441" cap="flat">
              <a:noFill/>
              <a:prstDash val="solid"/>
              <a:miter/>
            </a:ln>
          </p:spPr>
          <p:txBody>
            <a:bodyPr rtlCol="0" anchor="ctr"/>
            <a:lstStyle/>
            <a:p>
              <a:endParaRPr lang="de-DE"/>
            </a:p>
          </p:txBody>
        </p:sp>
        <p:sp>
          <p:nvSpPr>
            <p:cNvPr id="11" name="Freihandform: Form 10">
              <a:extLst>
                <a:ext uri="{FF2B5EF4-FFF2-40B4-BE49-F238E27FC236}">
                  <a16:creationId xmlns:a16="http://schemas.microsoft.com/office/drawing/2014/main" xmlns="" id="{AE77C0C0-0134-2FB2-BA43-0EE7230C96EE}"/>
                </a:ext>
              </a:extLst>
            </p:cNvPr>
            <p:cNvSpPr/>
            <p:nvPr/>
          </p:nvSpPr>
          <p:spPr>
            <a:xfrm>
              <a:off x="596015" y="4557233"/>
              <a:ext cx="566458" cy="517557"/>
            </a:xfrm>
            <a:custGeom>
              <a:avLst/>
              <a:gdLst>
                <a:gd name="connsiteX0" fmla="*/ 550561 w 566458"/>
                <a:gd name="connsiteY0" fmla="*/ 15002 h 517557"/>
                <a:gd name="connsiteX1" fmla="*/ 510057 w 566458"/>
                <a:gd name="connsiteY1" fmla="*/ 27753 h 517557"/>
                <a:gd name="connsiteX2" fmla="*/ 483804 w 566458"/>
                <a:gd name="connsiteY2" fmla="*/ 77259 h 517557"/>
                <a:gd name="connsiteX3" fmla="*/ 368291 w 566458"/>
                <a:gd name="connsiteY3" fmla="*/ 4501 h 517557"/>
                <a:gd name="connsiteX4" fmla="*/ 352539 w 566458"/>
                <a:gd name="connsiteY4" fmla="*/ 0 h 517557"/>
                <a:gd name="connsiteX5" fmla="*/ 225025 w 566458"/>
                <a:gd name="connsiteY5" fmla="*/ 0 h 517557"/>
                <a:gd name="connsiteX6" fmla="*/ 198772 w 566458"/>
                <a:gd name="connsiteY6" fmla="*/ 15752 h 517557"/>
                <a:gd name="connsiteX7" fmla="*/ 150017 w 566458"/>
                <a:gd name="connsiteY7" fmla="*/ 105762 h 517557"/>
                <a:gd name="connsiteX8" fmla="*/ 162018 w 566458"/>
                <a:gd name="connsiteY8" fmla="*/ 146266 h 517557"/>
                <a:gd name="connsiteX9" fmla="*/ 176270 w 566458"/>
                <a:gd name="connsiteY9" fmla="*/ 150017 h 517557"/>
                <a:gd name="connsiteX10" fmla="*/ 202523 w 566458"/>
                <a:gd name="connsiteY10" fmla="*/ 134265 h 517557"/>
                <a:gd name="connsiteX11" fmla="*/ 243027 w 566458"/>
                <a:gd name="connsiteY11" fmla="*/ 60007 h 517557"/>
                <a:gd name="connsiteX12" fmla="*/ 287282 w 566458"/>
                <a:gd name="connsiteY12" fmla="*/ 60007 h 517557"/>
                <a:gd name="connsiteX13" fmla="*/ 154517 w 566458"/>
                <a:gd name="connsiteY13" fmla="*/ 307534 h 517557"/>
                <a:gd name="connsiteX14" fmla="*/ 30003 w 566458"/>
                <a:gd name="connsiteY14" fmla="*/ 307534 h 517557"/>
                <a:gd name="connsiteX15" fmla="*/ 0 w 566458"/>
                <a:gd name="connsiteY15" fmla="*/ 337538 h 517557"/>
                <a:gd name="connsiteX16" fmla="*/ 30003 w 566458"/>
                <a:gd name="connsiteY16" fmla="*/ 367541 h 517557"/>
                <a:gd name="connsiteX17" fmla="*/ 172519 w 566458"/>
                <a:gd name="connsiteY17" fmla="*/ 367541 h 517557"/>
                <a:gd name="connsiteX18" fmla="*/ 198772 w 566458"/>
                <a:gd name="connsiteY18" fmla="*/ 351789 h 517557"/>
                <a:gd name="connsiteX19" fmla="*/ 251278 w 566458"/>
                <a:gd name="connsiteY19" fmla="*/ 255028 h 517557"/>
                <a:gd name="connsiteX20" fmla="*/ 337538 w 566458"/>
                <a:gd name="connsiteY20" fmla="*/ 335287 h 517557"/>
                <a:gd name="connsiteX21" fmla="*/ 330787 w 566458"/>
                <a:gd name="connsiteY21" fmla="*/ 486054 h 517557"/>
                <a:gd name="connsiteX22" fmla="*/ 358540 w 566458"/>
                <a:gd name="connsiteY22" fmla="*/ 517558 h 517557"/>
                <a:gd name="connsiteX23" fmla="*/ 360040 w 566458"/>
                <a:gd name="connsiteY23" fmla="*/ 517558 h 517557"/>
                <a:gd name="connsiteX24" fmla="*/ 390043 w 566458"/>
                <a:gd name="connsiteY24" fmla="*/ 489054 h 517557"/>
                <a:gd name="connsiteX25" fmla="*/ 397544 w 566458"/>
                <a:gd name="connsiteY25" fmla="*/ 324036 h 517557"/>
                <a:gd name="connsiteX26" fmla="*/ 387793 w 566458"/>
                <a:gd name="connsiteY26" fmla="*/ 300783 h 517557"/>
                <a:gd name="connsiteX27" fmla="*/ 315035 w 566458"/>
                <a:gd name="connsiteY27" fmla="*/ 233276 h 517557"/>
                <a:gd name="connsiteX28" fmla="*/ 391544 w 566458"/>
                <a:gd name="connsiteY28" fmla="*/ 90760 h 517557"/>
                <a:gd name="connsiteX29" fmla="*/ 478553 w 566458"/>
                <a:gd name="connsiteY29" fmla="*/ 145516 h 517557"/>
                <a:gd name="connsiteX30" fmla="*/ 502556 w 566458"/>
                <a:gd name="connsiteY30" fmla="*/ 149267 h 517557"/>
                <a:gd name="connsiteX31" fmla="*/ 521308 w 566458"/>
                <a:gd name="connsiteY31" fmla="*/ 134265 h 517557"/>
                <a:gd name="connsiteX32" fmla="*/ 562563 w 566458"/>
                <a:gd name="connsiteY32" fmla="*/ 55506 h 517557"/>
                <a:gd name="connsiteX33" fmla="*/ 550561 w 566458"/>
                <a:gd name="connsiteY33" fmla="*/ 15002 h 5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6458" h="517557">
                  <a:moveTo>
                    <a:pt x="550561" y="15002"/>
                  </a:moveTo>
                  <a:cubicBezTo>
                    <a:pt x="535560" y="7501"/>
                    <a:pt x="517557" y="12751"/>
                    <a:pt x="510057" y="27753"/>
                  </a:cubicBezTo>
                  <a:lnTo>
                    <a:pt x="483804" y="77259"/>
                  </a:lnTo>
                  <a:lnTo>
                    <a:pt x="368291" y="4501"/>
                  </a:lnTo>
                  <a:cubicBezTo>
                    <a:pt x="363790" y="1500"/>
                    <a:pt x="358540" y="0"/>
                    <a:pt x="352539" y="0"/>
                  </a:cubicBezTo>
                  <a:lnTo>
                    <a:pt x="225025" y="0"/>
                  </a:lnTo>
                  <a:cubicBezTo>
                    <a:pt x="213774" y="0"/>
                    <a:pt x="204023" y="6001"/>
                    <a:pt x="198772" y="15752"/>
                  </a:cubicBezTo>
                  <a:lnTo>
                    <a:pt x="150017" y="105762"/>
                  </a:lnTo>
                  <a:cubicBezTo>
                    <a:pt x="141766" y="120013"/>
                    <a:pt x="147766" y="138765"/>
                    <a:pt x="162018" y="146266"/>
                  </a:cubicBezTo>
                  <a:cubicBezTo>
                    <a:pt x="166519" y="148517"/>
                    <a:pt x="171769" y="150017"/>
                    <a:pt x="176270" y="150017"/>
                  </a:cubicBezTo>
                  <a:cubicBezTo>
                    <a:pt x="186771" y="150017"/>
                    <a:pt x="197272" y="144016"/>
                    <a:pt x="202523" y="134265"/>
                  </a:cubicBezTo>
                  <a:lnTo>
                    <a:pt x="243027" y="60007"/>
                  </a:lnTo>
                  <a:lnTo>
                    <a:pt x="287282" y="60007"/>
                  </a:lnTo>
                  <a:lnTo>
                    <a:pt x="154517" y="307534"/>
                  </a:lnTo>
                  <a:lnTo>
                    <a:pt x="30003" y="307534"/>
                  </a:lnTo>
                  <a:cubicBezTo>
                    <a:pt x="13502" y="307534"/>
                    <a:pt x="0" y="321036"/>
                    <a:pt x="0" y="337538"/>
                  </a:cubicBezTo>
                  <a:cubicBezTo>
                    <a:pt x="0" y="354039"/>
                    <a:pt x="13502" y="367541"/>
                    <a:pt x="30003" y="367541"/>
                  </a:cubicBezTo>
                  <a:lnTo>
                    <a:pt x="172519" y="367541"/>
                  </a:lnTo>
                  <a:cubicBezTo>
                    <a:pt x="183770" y="367541"/>
                    <a:pt x="193522" y="361540"/>
                    <a:pt x="198772" y="351789"/>
                  </a:cubicBezTo>
                  <a:lnTo>
                    <a:pt x="251278" y="255028"/>
                  </a:lnTo>
                  <a:lnTo>
                    <a:pt x="337538" y="335287"/>
                  </a:lnTo>
                  <a:lnTo>
                    <a:pt x="330787" y="486054"/>
                  </a:lnTo>
                  <a:cubicBezTo>
                    <a:pt x="329287" y="502556"/>
                    <a:pt x="342038" y="516807"/>
                    <a:pt x="358540" y="517558"/>
                  </a:cubicBezTo>
                  <a:cubicBezTo>
                    <a:pt x="359290" y="517558"/>
                    <a:pt x="359290" y="517558"/>
                    <a:pt x="360040" y="517558"/>
                  </a:cubicBezTo>
                  <a:cubicBezTo>
                    <a:pt x="375792" y="517558"/>
                    <a:pt x="389293" y="504806"/>
                    <a:pt x="390043" y="489054"/>
                  </a:cubicBezTo>
                  <a:lnTo>
                    <a:pt x="397544" y="324036"/>
                  </a:lnTo>
                  <a:cubicBezTo>
                    <a:pt x="398294" y="315035"/>
                    <a:pt x="394544" y="306784"/>
                    <a:pt x="387793" y="300783"/>
                  </a:cubicBezTo>
                  <a:lnTo>
                    <a:pt x="315035" y="233276"/>
                  </a:lnTo>
                  <a:lnTo>
                    <a:pt x="391544" y="90760"/>
                  </a:lnTo>
                  <a:lnTo>
                    <a:pt x="478553" y="145516"/>
                  </a:lnTo>
                  <a:cubicBezTo>
                    <a:pt x="485304" y="150017"/>
                    <a:pt x="494305" y="151517"/>
                    <a:pt x="502556" y="149267"/>
                  </a:cubicBezTo>
                  <a:cubicBezTo>
                    <a:pt x="510807" y="147016"/>
                    <a:pt x="517557" y="141766"/>
                    <a:pt x="521308" y="134265"/>
                  </a:cubicBezTo>
                  <a:lnTo>
                    <a:pt x="562563" y="55506"/>
                  </a:lnTo>
                  <a:cubicBezTo>
                    <a:pt x="570813" y="41255"/>
                    <a:pt x="565563" y="23253"/>
                    <a:pt x="550561" y="15002"/>
                  </a:cubicBezTo>
                  <a:close/>
                </a:path>
              </a:pathLst>
            </a:custGeom>
            <a:grpFill/>
            <a:ln w="7441" cap="flat">
              <a:noFill/>
              <a:prstDash val="solid"/>
              <a:miter/>
            </a:ln>
          </p:spPr>
          <p:txBody>
            <a:bodyPr rtlCol="0" anchor="ctr"/>
            <a:lstStyle/>
            <a:p>
              <a:endParaRPr lang="de-DE"/>
            </a:p>
          </p:txBody>
        </p:sp>
      </p:grpSp>
      <p:pic>
        <p:nvPicPr>
          <p:cNvPr id="7" name="Grafik 6">
            <a:extLst>
              <a:ext uri="{FF2B5EF4-FFF2-40B4-BE49-F238E27FC236}">
                <a16:creationId xmlns:a16="http://schemas.microsoft.com/office/drawing/2014/main" xmlns="" id="{4523D1D5-E5B0-1191-A69C-35D617FD4372}"/>
              </a:ext>
            </a:extLst>
          </p:cNvPr>
          <p:cNvPicPr>
            <a:picLocks noChangeAspect="1"/>
          </p:cNvPicPr>
          <p:nvPr/>
        </p:nvPicPr>
        <p:blipFill>
          <a:blip r:embed="rId3"/>
          <a:stretch>
            <a:fillRect/>
          </a:stretch>
        </p:blipFill>
        <p:spPr>
          <a:xfrm>
            <a:off x="1677907" y="3041137"/>
            <a:ext cx="9217422" cy="1966174"/>
          </a:xfrm>
          <a:prstGeom prst="rect">
            <a:avLst/>
          </a:prstGeom>
        </p:spPr>
      </p:pic>
      <p:pic>
        <p:nvPicPr>
          <p:cNvPr id="8" name="Grafik 7" descr="Ausführen mit einfarbiger Füllung">
            <a:extLst>
              <a:ext uri="{FF2B5EF4-FFF2-40B4-BE49-F238E27FC236}">
                <a16:creationId xmlns:a16="http://schemas.microsoft.com/office/drawing/2014/main" xmlns="" id="{6F2782D7-6B33-5479-AB3B-6F142875634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646459" y="4633770"/>
            <a:ext cx="504056" cy="504056"/>
          </a:xfrm>
          <a:prstGeom prst="rect">
            <a:avLst/>
          </a:prstGeom>
        </p:spPr>
      </p:pic>
      <p:grpSp>
        <p:nvGrpSpPr>
          <p:cNvPr id="12" name="Grafik 2" descr="Ausführen mit einfarbiger Füllung">
            <a:extLst>
              <a:ext uri="{FF2B5EF4-FFF2-40B4-BE49-F238E27FC236}">
                <a16:creationId xmlns:a16="http://schemas.microsoft.com/office/drawing/2014/main" xmlns="" id="{A7C230D3-CCE3-3729-3EC1-BB5F9BFDA51B}"/>
              </a:ext>
            </a:extLst>
          </p:cNvPr>
          <p:cNvGrpSpPr/>
          <p:nvPr/>
        </p:nvGrpSpPr>
        <p:grpSpPr>
          <a:xfrm>
            <a:off x="841749" y="4968351"/>
            <a:ext cx="566458" cy="645071"/>
            <a:chOff x="596015" y="4429719"/>
            <a:chExt cx="566458" cy="645071"/>
          </a:xfrm>
          <a:solidFill>
            <a:srgbClr val="C00000"/>
          </a:solidFill>
        </p:grpSpPr>
        <p:sp>
          <p:nvSpPr>
            <p:cNvPr id="13" name="Freihandform: Form 12">
              <a:extLst>
                <a:ext uri="{FF2B5EF4-FFF2-40B4-BE49-F238E27FC236}">
                  <a16:creationId xmlns:a16="http://schemas.microsoft.com/office/drawing/2014/main" xmlns="" id="{0CB14E57-CAD9-0E9B-3E2F-C8264667054D}"/>
                </a:ext>
              </a:extLst>
            </p:cNvPr>
            <p:cNvSpPr/>
            <p:nvPr/>
          </p:nvSpPr>
          <p:spPr>
            <a:xfrm>
              <a:off x="941053" y="4429719"/>
              <a:ext cx="120013" cy="120013"/>
            </a:xfrm>
            <a:custGeom>
              <a:avLst/>
              <a:gdLst>
                <a:gd name="connsiteX0" fmla="*/ 120013 w 120013"/>
                <a:gd name="connsiteY0" fmla="*/ 60007 h 120013"/>
                <a:gd name="connsiteX1" fmla="*/ 60007 w 120013"/>
                <a:gd name="connsiteY1" fmla="*/ 120013 h 120013"/>
                <a:gd name="connsiteX2" fmla="*/ 0 w 120013"/>
                <a:gd name="connsiteY2" fmla="*/ 60007 h 120013"/>
                <a:gd name="connsiteX3" fmla="*/ 60007 w 120013"/>
                <a:gd name="connsiteY3" fmla="*/ 0 h 120013"/>
                <a:gd name="connsiteX4" fmla="*/ 120013 w 120013"/>
                <a:gd name="connsiteY4" fmla="*/ 60007 h 12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3" h="120013">
                  <a:moveTo>
                    <a:pt x="120013" y="60007"/>
                  </a:moveTo>
                  <a:cubicBezTo>
                    <a:pt x="120013" y="93147"/>
                    <a:pt x="93147" y="120013"/>
                    <a:pt x="60007" y="120013"/>
                  </a:cubicBezTo>
                  <a:cubicBezTo>
                    <a:pt x="26866" y="120013"/>
                    <a:pt x="0" y="93147"/>
                    <a:pt x="0" y="60007"/>
                  </a:cubicBezTo>
                  <a:cubicBezTo>
                    <a:pt x="0" y="26866"/>
                    <a:pt x="26866" y="0"/>
                    <a:pt x="60007" y="0"/>
                  </a:cubicBezTo>
                  <a:cubicBezTo>
                    <a:pt x="93147" y="0"/>
                    <a:pt x="120013" y="26866"/>
                    <a:pt x="120013" y="60007"/>
                  </a:cubicBezTo>
                  <a:close/>
                </a:path>
              </a:pathLst>
            </a:custGeom>
            <a:grpFill/>
            <a:ln w="7441" cap="flat">
              <a:noFill/>
              <a:prstDash val="solid"/>
              <a:miter/>
            </a:ln>
          </p:spPr>
          <p:txBody>
            <a:bodyPr rtlCol="0" anchor="ctr"/>
            <a:lstStyle/>
            <a:p>
              <a:endParaRPr lang="de-DE"/>
            </a:p>
          </p:txBody>
        </p:sp>
        <p:sp>
          <p:nvSpPr>
            <p:cNvPr id="14" name="Freihandform: Form 13">
              <a:extLst>
                <a:ext uri="{FF2B5EF4-FFF2-40B4-BE49-F238E27FC236}">
                  <a16:creationId xmlns:a16="http://schemas.microsoft.com/office/drawing/2014/main" xmlns="" id="{31BA935F-A290-E8C7-1AD2-7F790A94BA44}"/>
                </a:ext>
              </a:extLst>
            </p:cNvPr>
            <p:cNvSpPr/>
            <p:nvPr/>
          </p:nvSpPr>
          <p:spPr>
            <a:xfrm>
              <a:off x="596015" y="4557233"/>
              <a:ext cx="566458" cy="517557"/>
            </a:xfrm>
            <a:custGeom>
              <a:avLst/>
              <a:gdLst>
                <a:gd name="connsiteX0" fmla="*/ 550561 w 566458"/>
                <a:gd name="connsiteY0" fmla="*/ 15002 h 517557"/>
                <a:gd name="connsiteX1" fmla="*/ 510057 w 566458"/>
                <a:gd name="connsiteY1" fmla="*/ 27753 h 517557"/>
                <a:gd name="connsiteX2" fmla="*/ 483804 w 566458"/>
                <a:gd name="connsiteY2" fmla="*/ 77259 h 517557"/>
                <a:gd name="connsiteX3" fmla="*/ 368291 w 566458"/>
                <a:gd name="connsiteY3" fmla="*/ 4501 h 517557"/>
                <a:gd name="connsiteX4" fmla="*/ 352539 w 566458"/>
                <a:gd name="connsiteY4" fmla="*/ 0 h 517557"/>
                <a:gd name="connsiteX5" fmla="*/ 225025 w 566458"/>
                <a:gd name="connsiteY5" fmla="*/ 0 h 517557"/>
                <a:gd name="connsiteX6" fmla="*/ 198772 w 566458"/>
                <a:gd name="connsiteY6" fmla="*/ 15752 h 517557"/>
                <a:gd name="connsiteX7" fmla="*/ 150017 w 566458"/>
                <a:gd name="connsiteY7" fmla="*/ 105762 h 517557"/>
                <a:gd name="connsiteX8" fmla="*/ 162018 w 566458"/>
                <a:gd name="connsiteY8" fmla="*/ 146266 h 517557"/>
                <a:gd name="connsiteX9" fmla="*/ 176270 w 566458"/>
                <a:gd name="connsiteY9" fmla="*/ 150017 h 517557"/>
                <a:gd name="connsiteX10" fmla="*/ 202523 w 566458"/>
                <a:gd name="connsiteY10" fmla="*/ 134265 h 517557"/>
                <a:gd name="connsiteX11" fmla="*/ 243027 w 566458"/>
                <a:gd name="connsiteY11" fmla="*/ 60007 h 517557"/>
                <a:gd name="connsiteX12" fmla="*/ 287282 w 566458"/>
                <a:gd name="connsiteY12" fmla="*/ 60007 h 517557"/>
                <a:gd name="connsiteX13" fmla="*/ 154517 w 566458"/>
                <a:gd name="connsiteY13" fmla="*/ 307534 h 517557"/>
                <a:gd name="connsiteX14" fmla="*/ 30003 w 566458"/>
                <a:gd name="connsiteY14" fmla="*/ 307534 h 517557"/>
                <a:gd name="connsiteX15" fmla="*/ 0 w 566458"/>
                <a:gd name="connsiteY15" fmla="*/ 337538 h 517557"/>
                <a:gd name="connsiteX16" fmla="*/ 30003 w 566458"/>
                <a:gd name="connsiteY16" fmla="*/ 367541 h 517557"/>
                <a:gd name="connsiteX17" fmla="*/ 172519 w 566458"/>
                <a:gd name="connsiteY17" fmla="*/ 367541 h 517557"/>
                <a:gd name="connsiteX18" fmla="*/ 198772 w 566458"/>
                <a:gd name="connsiteY18" fmla="*/ 351789 h 517557"/>
                <a:gd name="connsiteX19" fmla="*/ 251278 w 566458"/>
                <a:gd name="connsiteY19" fmla="*/ 255028 h 517557"/>
                <a:gd name="connsiteX20" fmla="*/ 337538 w 566458"/>
                <a:gd name="connsiteY20" fmla="*/ 335287 h 517557"/>
                <a:gd name="connsiteX21" fmla="*/ 330787 w 566458"/>
                <a:gd name="connsiteY21" fmla="*/ 486054 h 517557"/>
                <a:gd name="connsiteX22" fmla="*/ 358540 w 566458"/>
                <a:gd name="connsiteY22" fmla="*/ 517558 h 517557"/>
                <a:gd name="connsiteX23" fmla="*/ 360040 w 566458"/>
                <a:gd name="connsiteY23" fmla="*/ 517558 h 517557"/>
                <a:gd name="connsiteX24" fmla="*/ 390043 w 566458"/>
                <a:gd name="connsiteY24" fmla="*/ 489054 h 517557"/>
                <a:gd name="connsiteX25" fmla="*/ 397544 w 566458"/>
                <a:gd name="connsiteY25" fmla="*/ 324036 h 517557"/>
                <a:gd name="connsiteX26" fmla="*/ 387793 w 566458"/>
                <a:gd name="connsiteY26" fmla="*/ 300783 h 517557"/>
                <a:gd name="connsiteX27" fmla="*/ 315035 w 566458"/>
                <a:gd name="connsiteY27" fmla="*/ 233276 h 517557"/>
                <a:gd name="connsiteX28" fmla="*/ 391544 w 566458"/>
                <a:gd name="connsiteY28" fmla="*/ 90760 h 517557"/>
                <a:gd name="connsiteX29" fmla="*/ 478553 w 566458"/>
                <a:gd name="connsiteY29" fmla="*/ 145516 h 517557"/>
                <a:gd name="connsiteX30" fmla="*/ 502556 w 566458"/>
                <a:gd name="connsiteY30" fmla="*/ 149267 h 517557"/>
                <a:gd name="connsiteX31" fmla="*/ 521308 w 566458"/>
                <a:gd name="connsiteY31" fmla="*/ 134265 h 517557"/>
                <a:gd name="connsiteX32" fmla="*/ 562563 w 566458"/>
                <a:gd name="connsiteY32" fmla="*/ 55506 h 517557"/>
                <a:gd name="connsiteX33" fmla="*/ 550561 w 566458"/>
                <a:gd name="connsiteY33" fmla="*/ 15002 h 5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6458" h="517557">
                  <a:moveTo>
                    <a:pt x="550561" y="15002"/>
                  </a:moveTo>
                  <a:cubicBezTo>
                    <a:pt x="535560" y="7501"/>
                    <a:pt x="517557" y="12751"/>
                    <a:pt x="510057" y="27753"/>
                  </a:cubicBezTo>
                  <a:lnTo>
                    <a:pt x="483804" y="77259"/>
                  </a:lnTo>
                  <a:lnTo>
                    <a:pt x="368291" y="4501"/>
                  </a:lnTo>
                  <a:cubicBezTo>
                    <a:pt x="363790" y="1500"/>
                    <a:pt x="358540" y="0"/>
                    <a:pt x="352539" y="0"/>
                  </a:cubicBezTo>
                  <a:lnTo>
                    <a:pt x="225025" y="0"/>
                  </a:lnTo>
                  <a:cubicBezTo>
                    <a:pt x="213774" y="0"/>
                    <a:pt x="204023" y="6001"/>
                    <a:pt x="198772" y="15752"/>
                  </a:cubicBezTo>
                  <a:lnTo>
                    <a:pt x="150017" y="105762"/>
                  </a:lnTo>
                  <a:cubicBezTo>
                    <a:pt x="141766" y="120013"/>
                    <a:pt x="147766" y="138765"/>
                    <a:pt x="162018" y="146266"/>
                  </a:cubicBezTo>
                  <a:cubicBezTo>
                    <a:pt x="166519" y="148517"/>
                    <a:pt x="171769" y="150017"/>
                    <a:pt x="176270" y="150017"/>
                  </a:cubicBezTo>
                  <a:cubicBezTo>
                    <a:pt x="186771" y="150017"/>
                    <a:pt x="197272" y="144016"/>
                    <a:pt x="202523" y="134265"/>
                  </a:cubicBezTo>
                  <a:lnTo>
                    <a:pt x="243027" y="60007"/>
                  </a:lnTo>
                  <a:lnTo>
                    <a:pt x="287282" y="60007"/>
                  </a:lnTo>
                  <a:lnTo>
                    <a:pt x="154517" y="307534"/>
                  </a:lnTo>
                  <a:lnTo>
                    <a:pt x="30003" y="307534"/>
                  </a:lnTo>
                  <a:cubicBezTo>
                    <a:pt x="13502" y="307534"/>
                    <a:pt x="0" y="321036"/>
                    <a:pt x="0" y="337538"/>
                  </a:cubicBezTo>
                  <a:cubicBezTo>
                    <a:pt x="0" y="354039"/>
                    <a:pt x="13502" y="367541"/>
                    <a:pt x="30003" y="367541"/>
                  </a:cubicBezTo>
                  <a:lnTo>
                    <a:pt x="172519" y="367541"/>
                  </a:lnTo>
                  <a:cubicBezTo>
                    <a:pt x="183770" y="367541"/>
                    <a:pt x="193522" y="361540"/>
                    <a:pt x="198772" y="351789"/>
                  </a:cubicBezTo>
                  <a:lnTo>
                    <a:pt x="251278" y="255028"/>
                  </a:lnTo>
                  <a:lnTo>
                    <a:pt x="337538" y="335287"/>
                  </a:lnTo>
                  <a:lnTo>
                    <a:pt x="330787" y="486054"/>
                  </a:lnTo>
                  <a:cubicBezTo>
                    <a:pt x="329287" y="502556"/>
                    <a:pt x="342038" y="516807"/>
                    <a:pt x="358540" y="517558"/>
                  </a:cubicBezTo>
                  <a:cubicBezTo>
                    <a:pt x="359290" y="517558"/>
                    <a:pt x="359290" y="517558"/>
                    <a:pt x="360040" y="517558"/>
                  </a:cubicBezTo>
                  <a:cubicBezTo>
                    <a:pt x="375792" y="517558"/>
                    <a:pt x="389293" y="504806"/>
                    <a:pt x="390043" y="489054"/>
                  </a:cubicBezTo>
                  <a:lnTo>
                    <a:pt x="397544" y="324036"/>
                  </a:lnTo>
                  <a:cubicBezTo>
                    <a:pt x="398294" y="315035"/>
                    <a:pt x="394544" y="306784"/>
                    <a:pt x="387793" y="300783"/>
                  </a:cubicBezTo>
                  <a:lnTo>
                    <a:pt x="315035" y="233276"/>
                  </a:lnTo>
                  <a:lnTo>
                    <a:pt x="391544" y="90760"/>
                  </a:lnTo>
                  <a:lnTo>
                    <a:pt x="478553" y="145516"/>
                  </a:lnTo>
                  <a:cubicBezTo>
                    <a:pt x="485304" y="150017"/>
                    <a:pt x="494305" y="151517"/>
                    <a:pt x="502556" y="149267"/>
                  </a:cubicBezTo>
                  <a:cubicBezTo>
                    <a:pt x="510807" y="147016"/>
                    <a:pt x="517557" y="141766"/>
                    <a:pt x="521308" y="134265"/>
                  </a:cubicBezTo>
                  <a:lnTo>
                    <a:pt x="562563" y="55506"/>
                  </a:lnTo>
                  <a:cubicBezTo>
                    <a:pt x="570813" y="41255"/>
                    <a:pt x="565563" y="23253"/>
                    <a:pt x="550561" y="15002"/>
                  </a:cubicBezTo>
                  <a:close/>
                </a:path>
              </a:pathLst>
            </a:custGeom>
            <a:grpFill/>
            <a:ln w="7441" cap="flat">
              <a:noFill/>
              <a:prstDash val="solid"/>
              <a:miter/>
            </a:ln>
          </p:spPr>
          <p:txBody>
            <a:bodyPr rtlCol="0" anchor="ctr"/>
            <a:lstStyle/>
            <a:p>
              <a:endParaRPr lang="de-DE"/>
            </a:p>
          </p:txBody>
        </p:sp>
      </p:grpSp>
      <p:grpSp>
        <p:nvGrpSpPr>
          <p:cNvPr id="15" name="Grafik 2" descr="Ausführen mit einfarbiger Füllung">
            <a:extLst>
              <a:ext uri="{FF2B5EF4-FFF2-40B4-BE49-F238E27FC236}">
                <a16:creationId xmlns:a16="http://schemas.microsoft.com/office/drawing/2014/main" xmlns="" id="{D2A8EDEE-B4CD-5AFC-17D0-C7ABD580D947}"/>
              </a:ext>
            </a:extLst>
          </p:cNvPr>
          <p:cNvGrpSpPr/>
          <p:nvPr/>
        </p:nvGrpSpPr>
        <p:grpSpPr>
          <a:xfrm>
            <a:off x="994149" y="5120751"/>
            <a:ext cx="566458" cy="645071"/>
            <a:chOff x="596015" y="4429719"/>
            <a:chExt cx="566458" cy="645071"/>
          </a:xfrm>
          <a:solidFill>
            <a:srgbClr val="00B050"/>
          </a:solidFill>
        </p:grpSpPr>
        <p:sp>
          <p:nvSpPr>
            <p:cNvPr id="16" name="Freihandform: Form 15">
              <a:extLst>
                <a:ext uri="{FF2B5EF4-FFF2-40B4-BE49-F238E27FC236}">
                  <a16:creationId xmlns:a16="http://schemas.microsoft.com/office/drawing/2014/main" xmlns="" id="{6A646DFB-7CDB-B6A5-9BA8-C7E9C943A111}"/>
                </a:ext>
              </a:extLst>
            </p:cNvPr>
            <p:cNvSpPr/>
            <p:nvPr/>
          </p:nvSpPr>
          <p:spPr>
            <a:xfrm>
              <a:off x="941053" y="4429719"/>
              <a:ext cx="120013" cy="120013"/>
            </a:xfrm>
            <a:custGeom>
              <a:avLst/>
              <a:gdLst>
                <a:gd name="connsiteX0" fmla="*/ 120013 w 120013"/>
                <a:gd name="connsiteY0" fmla="*/ 60007 h 120013"/>
                <a:gd name="connsiteX1" fmla="*/ 60007 w 120013"/>
                <a:gd name="connsiteY1" fmla="*/ 120013 h 120013"/>
                <a:gd name="connsiteX2" fmla="*/ 0 w 120013"/>
                <a:gd name="connsiteY2" fmla="*/ 60007 h 120013"/>
                <a:gd name="connsiteX3" fmla="*/ 60007 w 120013"/>
                <a:gd name="connsiteY3" fmla="*/ 0 h 120013"/>
                <a:gd name="connsiteX4" fmla="*/ 120013 w 120013"/>
                <a:gd name="connsiteY4" fmla="*/ 60007 h 12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3" h="120013">
                  <a:moveTo>
                    <a:pt x="120013" y="60007"/>
                  </a:moveTo>
                  <a:cubicBezTo>
                    <a:pt x="120013" y="93147"/>
                    <a:pt x="93147" y="120013"/>
                    <a:pt x="60007" y="120013"/>
                  </a:cubicBezTo>
                  <a:cubicBezTo>
                    <a:pt x="26866" y="120013"/>
                    <a:pt x="0" y="93147"/>
                    <a:pt x="0" y="60007"/>
                  </a:cubicBezTo>
                  <a:cubicBezTo>
                    <a:pt x="0" y="26866"/>
                    <a:pt x="26866" y="0"/>
                    <a:pt x="60007" y="0"/>
                  </a:cubicBezTo>
                  <a:cubicBezTo>
                    <a:pt x="93147" y="0"/>
                    <a:pt x="120013" y="26866"/>
                    <a:pt x="120013" y="60007"/>
                  </a:cubicBezTo>
                  <a:close/>
                </a:path>
              </a:pathLst>
            </a:custGeom>
            <a:grpFill/>
            <a:ln w="7441" cap="flat">
              <a:noFill/>
              <a:prstDash val="solid"/>
              <a:miter/>
            </a:ln>
          </p:spPr>
          <p:txBody>
            <a:bodyPr rtlCol="0" anchor="ctr"/>
            <a:lstStyle/>
            <a:p>
              <a:endParaRPr lang="de-DE"/>
            </a:p>
          </p:txBody>
        </p:sp>
        <p:sp>
          <p:nvSpPr>
            <p:cNvPr id="17" name="Freihandform: Form 16">
              <a:extLst>
                <a:ext uri="{FF2B5EF4-FFF2-40B4-BE49-F238E27FC236}">
                  <a16:creationId xmlns:a16="http://schemas.microsoft.com/office/drawing/2014/main" xmlns="" id="{00D55334-C525-0D29-2ECC-D41C7AEDF9DE}"/>
                </a:ext>
              </a:extLst>
            </p:cNvPr>
            <p:cNvSpPr/>
            <p:nvPr/>
          </p:nvSpPr>
          <p:spPr>
            <a:xfrm>
              <a:off x="596015" y="4557233"/>
              <a:ext cx="566458" cy="517557"/>
            </a:xfrm>
            <a:custGeom>
              <a:avLst/>
              <a:gdLst>
                <a:gd name="connsiteX0" fmla="*/ 550561 w 566458"/>
                <a:gd name="connsiteY0" fmla="*/ 15002 h 517557"/>
                <a:gd name="connsiteX1" fmla="*/ 510057 w 566458"/>
                <a:gd name="connsiteY1" fmla="*/ 27753 h 517557"/>
                <a:gd name="connsiteX2" fmla="*/ 483804 w 566458"/>
                <a:gd name="connsiteY2" fmla="*/ 77259 h 517557"/>
                <a:gd name="connsiteX3" fmla="*/ 368291 w 566458"/>
                <a:gd name="connsiteY3" fmla="*/ 4501 h 517557"/>
                <a:gd name="connsiteX4" fmla="*/ 352539 w 566458"/>
                <a:gd name="connsiteY4" fmla="*/ 0 h 517557"/>
                <a:gd name="connsiteX5" fmla="*/ 225025 w 566458"/>
                <a:gd name="connsiteY5" fmla="*/ 0 h 517557"/>
                <a:gd name="connsiteX6" fmla="*/ 198772 w 566458"/>
                <a:gd name="connsiteY6" fmla="*/ 15752 h 517557"/>
                <a:gd name="connsiteX7" fmla="*/ 150017 w 566458"/>
                <a:gd name="connsiteY7" fmla="*/ 105762 h 517557"/>
                <a:gd name="connsiteX8" fmla="*/ 162018 w 566458"/>
                <a:gd name="connsiteY8" fmla="*/ 146266 h 517557"/>
                <a:gd name="connsiteX9" fmla="*/ 176270 w 566458"/>
                <a:gd name="connsiteY9" fmla="*/ 150017 h 517557"/>
                <a:gd name="connsiteX10" fmla="*/ 202523 w 566458"/>
                <a:gd name="connsiteY10" fmla="*/ 134265 h 517557"/>
                <a:gd name="connsiteX11" fmla="*/ 243027 w 566458"/>
                <a:gd name="connsiteY11" fmla="*/ 60007 h 517557"/>
                <a:gd name="connsiteX12" fmla="*/ 287282 w 566458"/>
                <a:gd name="connsiteY12" fmla="*/ 60007 h 517557"/>
                <a:gd name="connsiteX13" fmla="*/ 154517 w 566458"/>
                <a:gd name="connsiteY13" fmla="*/ 307534 h 517557"/>
                <a:gd name="connsiteX14" fmla="*/ 30003 w 566458"/>
                <a:gd name="connsiteY14" fmla="*/ 307534 h 517557"/>
                <a:gd name="connsiteX15" fmla="*/ 0 w 566458"/>
                <a:gd name="connsiteY15" fmla="*/ 337538 h 517557"/>
                <a:gd name="connsiteX16" fmla="*/ 30003 w 566458"/>
                <a:gd name="connsiteY16" fmla="*/ 367541 h 517557"/>
                <a:gd name="connsiteX17" fmla="*/ 172519 w 566458"/>
                <a:gd name="connsiteY17" fmla="*/ 367541 h 517557"/>
                <a:gd name="connsiteX18" fmla="*/ 198772 w 566458"/>
                <a:gd name="connsiteY18" fmla="*/ 351789 h 517557"/>
                <a:gd name="connsiteX19" fmla="*/ 251278 w 566458"/>
                <a:gd name="connsiteY19" fmla="*/ 255028 h 517557"/>
                <a:gd name="connsiteX20" fmla="*/ 337538 w 566458"/>
                <a:gd name="connsiteY20" fmla="*/ 335287 h 517557"/>
                <a:gd name="connsiteX21" fmla="*/ 330787 w 566458"/>
                <a:gd name="connsiteY21" fmla="*/ 486054 h 517557"/>
                <a:gd name="connsiteX22" fmla="*/ 358540 w 566458"/>
                <a:gd name="connsiteY22" fmla="*/ 517558 h 517557"/>
                <a:gd name="connsiteX23" fmla="*/ 360040 w 566458"/>
                <a:gd name="connsiteY23" fmla="*/ 517558 h 517557"/>
                <a:gd name="connsiteX24" fmla="*/ 390043 w 566458"/>
                <a:gd name="connsiteY24" fmla="*/ 489054 h 517557"/>
                <a:gd name="connsiteX25" fmla="*/ 397544 w 566458"/>
                <a:gd name="connsiteY25" fmla="*/ 324036 h 517557"/>
                <a:gd name="connsiteX26" fmla="*/ 387793 w 566458"/>
                <a:gd name="connsiteY26" fmla="*/ 300783 h 517557"/>
                <a:gd name="connsiteX27" fmla="*/ 315035 w 566458"/>
                <a:gd name="connsiteY27" fmla="*/ 233276 h 517557"/>
                <a:gd name="connsiteX28" fmla="*/ 391544 w 566458"/>
                <a:gd name="connsiteY28" fmla="*/ 90760 h 517557"/>
                <a:gd name="connsiteX29" fmla="*/ 478553 w 566458"/>
                <a:gd name="connsiteY29" fmla="*/ 145516 h 517557"/>
                <a:gd name="connsiteX30" fmla="*/ 502556 w 566458"/>
                <a:gd name="connsiteY30" fmla="*/ 149267 h 517557"/>
                <a:gd name="connsiteX31" fmla="*/ 521308 w 566458"/>
                <a:gd name="connsiteY31" fmla="*/ 134265 h 517557"/>
                <a:gd name="connsiteX32" fmla="*/ 562563 w 566458"/>
                <a:gd name="connsiteY32" fmla="*/ 55506 h 517557"/>
                <a:gd name="connsiteX33" fmla="*/ 550561 w 566458"/>
                <a:gd name="connsiteY33" fmla="*/ 15002 h 5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6458" h="517557">
                  <a:moveTo>
                    <a:pt x="550561" y="15002"/>
                  </a:moveTo>
                  <a:cubicBezTo>
                    <a:pt x="535560" y="7501"/>
                    <a:pt x="517557" y="12751"/>
                    <a:pt x="510057" y="27753"/>
                  </a:cubicBezTo>
                  <a:lnTo>
                    <a:pt x="483804" y="77259"/>
                  </a:lnTo>
                  <a:lnTo>
                    <a:pt x="368291" y="4501"/>
                  </a:lnTo>
                  <a:cubicBezTo>
                    <a:pt x="363790" y="1500"/>
                    <a:pt x="358540" y="0"/>
                    <a:pt x="352539" y="0"/>
                  </a:cubicBezTo>
                  <a:lnTo>
                    <a:pt x="225025" y="0"/>
                  </a:lnTo>
                  <a:cubicBezTo>
                    <a:pt x="213774" y="0"/>
                    <a:pt x="204023" y="6001"/>
                    <a:pt x="198772" y="15752"/>
                  </a:cubicBezTo>
                  <a:lnTo>
                    <a:pt x="150017" y="105762"/>
                  </a:lnTo>
                  <a:cubicBezTo>
                    <a:pt x="141766" y="120013"/>
                    <a:pt x="147766" y="138765"/>
                    <a:pt x="162018" y="146266"/>
                  </a:cubicBezTo>
                  <a:cubicBezTo>
                    <a:pt x="166519" y="148517"/>
                    <a:pt x="171769" y="150017"/>
                    <a:pt x="176270" y="150017"/>
                  </a:cubicBezTo>
                  <a:cubicBezTo>
                    <a:pt x="186771" y="150017"/>
                    <a:pt x="197272" y="144016"/>
                    <a:pt x="202523" y="134265"/>
                  </a:cubicBezTo>
                  <a:lnTo>
                    <a:pt x="243027" y="60007"/>
                  </a:lnTo>
                  <a:lnTo>
                    <a:pt x="287282" y="60007"/>
                  </a:lnTo>
                  <a:lnTo>
                    <a:pt x="154517" y="307534"/>
                  </a:lnTo>
                  <a:lnTo>
                    <a:pt x="30003" y="307534"/>
                  </a:lnTo>
                  <a:cubicBezTo>
                    <a:pt x="13502" y="307534"/>
                    <a:pt x="0" y="321036"/>
                    <a:pt x="0" y="337538"/>
                  </a:cubicBezTo>
                  <a:cubicBezTo>
                    <a:pt x="0" y="354039"/>
                    <a:pt x="13502" y="367541"/>
                    <a:pt x="30003" y="367541"/>
                  </a:cubicBezTo>
                  <a:lnTo>
                    <a:pt x="172519" y="367541"/>
                  </a:lnTo>
                  <a:cubicBezTo>
                    <a:pt x="183770" y="367541"/>
                    <a:pt x="193522" y="361540"/>
                    <a:pt x="198772" y="351789"/>
                  </a:cubicBezTo>
                  <a:lnTo>
                    <a:pt x="251278" y="255028"/>
                  </a:lnTo>
                  <a:lnTo>
                    <a:pt x="337538" y="335287"/>
                  </a:lnTo>
                  <a:lnTo>
                    <a:pt x="330787" y="486054"/>
                  </a:lnTo>
                  <a:cubicBezTo>
                    <a:pt x="329287" y="502556"/>
                    <a:pt x="342038" y="516807"/>
                    <a:pt x="358540" y="517558"/>
                  </a:cubicBezTo>
                  <a:cubicBezTo>
                    <a:pt x="359290" y="517558"/>
                    <a:pt x="359290" y="517558"/>
                    <a:pt x="360040" y="517558"/>
                  </a:cubicBezTo>
                  <a:cubicBezTo>
                    <a:pt x="375792" y="517558"/>
                    <a:pt x="389293" y="504806"/>
                    <a:pt x="390043" y="489054"/>
                  </a:cubicBezTo>
                  <a:lnTo>
                    <a:pt x="397544" y="324036"/>
                  </a:lnTo>
                  <a:cubicBezTo>
                    <a:pt x="398294" y="315035"/>
                    <a:pt x="394544" y="306784"/>
                    <a:pt x="387793" y="300783"/>
                  </a:cubicBezTo>
                  <a:lnTo>
                    <a:pt x="315035" y="233276"/>
                  </a:lnTo>
                  <a:lnTo>
                    <a:pt x="391544" y="90760"/>
                  </a:lnTo>
                  <a:lnTo>
                    <a:pt x="478553" y="145516"/>
                  </a:lnTo>
                  <a:cubicBezTo>
                    <a:pt x="485304" y="150017"/>
                    <a:pt x="494305" y="151517"/>
                    <a:pt x="502556" y="149267"/>
                  </a:cubicBezTo>
                  <a:cubicBezTo>
                    <a:pt x="510807" y="147016"/>
                    <a:pt x="517557" y="141766"/>
                    <a:pt x="521308" y="134265"/>
                  </a:cubicBezTo>
                  <a:lnTo>
                    <a:pt x="562563" y="55506"/>
                  </a:lnTo>
                  <a:cubicBezTo>
                    <a:pt x="570813" y="41255"/>
                    <a:pt x="565563" y="23253"/>
                    <a:pt x="550561" y="15002"/>
                  </a:cubicBezTo>
                  <a:close/>
                </a:path>
              </a:pathLst>
            </a:custGeom>
            <a:grpFill/>
            <a:ln w="7441" cap="flat">
              <a:noFill/>
              <a:prstDash val="solid"/>
              <a:miter/>
            </a:ln>
          </p:spPr>
          <p:txBody>
            <a:bodyPr rtlCol="0" anchor="ctr"/>
            <a:lstStyle/>
            <a:p>
              <a:endParaRPr lang="de-DE"/>
            </a:p>
          </p:txBody>
        </p:sp>
      </p:grpSp>
      <p:grpSp>
        <p:nvGrpSpPr>
          <p:cNvPr id="21" name="Grafik 2" descr="Ausführen mit einfarbiger Füllung">
            <a:extLst>
              <a:ext uri="{FF2B5EF4-FFF2-40B4-BE49-F238E27FC236}">
                <a16:creationId xmlns:a16="http://schemas.microsoft.com/office/drawing/2014/main" xmlns="" id="{F8B8408B-46A0-2DB0-335B-FDE0F2239EF5}"/>
              </a:ext>
            </a:extLst>
          </p:cNvPr>
          <p:cNvGrpSpPr/>
          <p:nvPr/>
        </p:nvGrpSpPr>
        <p:grpSpPr>
          <a:xfrm>
            <a:off x="1146549" y="5273151"/>
            <a:ext cx="566458" cy="645071"/>
            <a:chOff x="596015" y="4429719"/>
            <a:chExt cx="566458" cy="645071"/>
          </a:xfrm>
          <a:solidFill>
            <a:srgbClr val="FFC000"/>
          </a:solidFill>
        </p:grpSpPr>
        <p:sp>
          <p:nvSpPr>
            <p:cNvPr id="22" name="Freihandform: Form 21">
              <a:extLst>
                <a:ext uri="{FF2B5EF4-FFF2-40B4-BE49-F238E27FC236}">
                  <a16:creationId xmlns:a16="http://schemas.microsoft.com/office/drawing/2014/main" xmlns="" id="{890B87E7-F377-12D5-1981-41014DB7E966}"/>
                </a:ext>
              </a:extLst>
            </p:cNvPr>
            <p:cNvSpPr/>
            <p:nvPr/>
          </p:nvSpPr>
          <p:spPr>
            <a:xfrm>
              <a:off x="941053" y="4429719"/>
              <a:ext cx="120013" cy="120013"/>
            </a:xfrm>
            <a:custGeom>
              <a:avLst/>
              <a:gdLst>
                <a:gd name="connsiteX0" fmla="*/ 120013 w 120013"/>
                <a:gd name="connsiteY0" fmla="*/ 60007 h 120013"/>
                <a:gd name="connsiteX1" fmla="*/ 60007 w 120013"/>
                <a:gd name="connsiteY1" fmla="*/ 120013 h 120013"/>
                <a:gd name="connsiteX2" fmla="*/ 0 w 120013"/>
                <a:gd name="connsiteY2" fmla="*/ 60007 h 120013"/>
                <a:gd name="connsiteX3" fmla="*/ 60007 w 120013"/>
                <a:gd name="connsiteY3" fmla="*/ 0 h 120013"/>
                <a:gd name="connsiteX4" fmla="*/ 120013 w 120013"/>
                <a:gd name="connsiteY4" fmla="*/ 60007 h 120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3" h="120013">
                  <a:moveTo>
                    <a:pt x="120013" y="60007"/>
                  </a:moveTo>
                  <a:cubicBezTo>
                    <a:pt x="120013" y="93147"/>
                    <a:pt x="93147" y="120013"/>
                    <a:pt x="60007" y="120013"/>
                  </a:cubicBezTo>
                  <a:cubicBezTo>
                    <a:pt x="26866" y="120013"/>
                    <a:pt x="0" y="93147"/>
                    <a:pt x="0" y="60007"/>
                  </a:cubicBezTo>
                  <a:cubicBezTo>
                    <a:pt x="0" y="26866"/>
                    <a:pt x="26866" y="0"/>
                    <a:pt x="60007" y="0"/>
                  </a:cubicBezTo>
                  <a:cubicBezTo>
                    <a:pt x="93147" y="0"/>
                    <a:pt x="120013" y="26866"/>
                    <a:pt x="120013" y="60007"/>
                  </a:cubicBezTo>
                  <a:close/>
                </a:path>
              </a:pathLst>
            </a:custGeom>
            <a:grpFill/>
            <a:ln w="7441" cap="flat">
              <a:no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xmlns="" id="{0FDF3481-370E-6695-D503-2930B9C4989A}"/>
                </a:ext>
              </a:extLst>
            </p:cNvPr>
            <p:cNvSpPr/>
            <p:nvPr/>
          </p:nvSpPr>
          <p:spPr>
            <a:xfrm>
              <a:off x="596015" y="4557233"/>
              <a:ext cx="566458" cy="517557"/>
            </a:xfrm>
            <a:custGeom>
              <a:avLst/>
              <a:gdLst>
                <a:gd name="connsiteX0" fmla="*/ 550561 w 566458"/>
                <a:gd name="connsiteY0" fmla="*/ 15002 h 517557"/>
                <a:gd name="connsiteX1" fmla="*/ 510057 w 566458"/>
                <a:gd name="connsiteY1" fmla="*/ 27753 h 517557"/>
                <a:gd name="connsiteX2" fmla="*/ 483804 w 566458"/>
                <a:gd name="connsiteY2" fmla="*/ 77259 h 517557"/>
                <a:gd name="connsiteX3" fmla="*/ 368291 w 566458"/>
                <a:gd name="connsiteY3" fmla="*/ 4501 h 517557"/>
                <a:gd name="connsiteX4" fmla="*/ 352539 w 566458"/>
                <a:gd name="connsiteY4" fmla="*/ 0 h 517557"/>
                <a:gd name="connsiteX5" fmla="*/ 225025 w 566458"/>
                <a:gd name="connsiteY5" fmla="*/ 0 h 517557"/>
                <a:gd name="connsiteX6" fmla="*/ 198772 w 566458"/>
                <a:gd name="connsiteY6" fmla="*/ 15752 h 517557"/>
                <a:gd name="connsiteX7" fmla="*/ 150017 w 566458"/>
                <a:gd name="connsiteY7" fmla="*/ 105762 h 517557"/>
                <a:gd name="connsiteX8" fmla="*/ 162018 w 566458"/>
                <a:gd name="connsiteY8" fmla="*/ 146266 h 517557"/>
                <a:gd name="connsiteX9" fmla="*/ 176270 w 566458"/>
                <a:gd name="connsiteY9" fmla="*/ 150017 h 517557"/>
                <a:gd name="connsiteX10" fmla="*/ 202523 w 566458"/>
                <a:gd name="connsiteY10" fmla="*/ 134265 h 517557"/>
                <a:gd name="connsiteX11" fmla="*/ 243027 w 566458"/>
                <a:gd name="connsiteY11" fmla="*/ 60007 h 517557"/>
                <a:gd name="connsiteX12" fmla="*/ 287282 w 566458"/>
                <a:gd name="connsiteY12" fmla="*/ 60007 h 517557"/>
                <a:gd name="connsiteX13" fmla="*/ 154517 w 566458"/>
                <a:gd name="connsiteY13" fmla="*/ 307534 h 517557"/>
                <a:gd name="connsiteX14" fmla="*/ 30003 w 566458"/>
                <a:gd name="connsiteY14" fmla="*/ 307534 h 517557"/>
                <a:gd name="connsiteX15" fmla="*/ 0 w 566458"/>
                <a:gd name="connsiteY15" fmla="*/ 337538 h 517557"/>
                <a:gd name="connsiteX16" fmla="*/ 30003 w 566458"/>
                <a:gd name="connsiteY16" fmla="*/ 367541 h 517557"/>
                <a:gd name="connsiteX17" fmla="*/ 172519 w 566458"/>
                <a:gd name="connsiteY17" fmla="*/ 367541 h 517557"/>
                <a:gd name="connsiteX18" fmla="*/ 198772 w 566458"/>
                <a:gd name="connsiteY18" fmla="*/ 351789 h 517557"/>
                <a:gd name="connsiteX19" fmla="*/ 251278 w 566458"/>
                <a:gd name="connsiteY19" fmla="*/ 255028 h 517557"/>
                <a:gd name="connsiteX20" fmla="*/ 337538 w 566458"/>
                <a:gd name="connsiteY20" fmla="*/ 335287 h 517557"/>
                <a:gd name="connsiteX21" fmla="*/ 330787 w 566458"/>
                <a:gd name="connsiteY21" fmla="*/ 486054 h 517557"/>
                <a:gd name="connsiteX22" fmla="*/ 358540 w 566458"/>
                <a:gd name="connsiteY22" fmla="*/ 517558 h 517557"/>
                <a:gd name="connsiteX23" fmla="*/ 360040 w 566458"/>
                <a:gd name="connsiteY23" fmla="*/ 517558 h 517557"/>
                <a:gd name="connsiteX24" fmla="*/ 390043 w 566458"/>
                <a:gd name="connsiteY24" fmla="*/ 489054 h 517557"/>
                <a:gd name="connsiteX25" fmla="*/ 397544 w 566458"/>
                <a:gd name="connsiteY25" fmla="*/ 324036 h 517557"/>
                <a:gd name="connsiteX26" fmla="*/ 387793 w 566458"/>
                <a:gd name="connsiteY26" fmla="*/ 300783 h 517557"/>
                <a:gd name="connsiteX27" fmla="*/ 315035 w 566458"/>
                <a:gd name="connsiteY27" fmla="*/ 233276 h 517557"/>
                <a:gd name="connsiteX28" fmla="*/ 391544 w 566458"/>
                <a:gd name="connsiteY28" fmla="*/ 90760 h 517557"/>
                <a:gd name="connsiteX29" fmla="*/ 478553 w 566458"/>
                <a:gd name="connsiteY29" fmla="*/ 145516 h 517557"/>
                <a:gd name="connsiteX30" fmla="*/ 502556 w 566458"/>
                <a:gd name="connsiteY30" fmla="*/ 149267 h 517557"/>
                <a:gd name="connsiteX31" fmla="*/ 521308 w 566458"/>
                <a:gd name="connsiteY31" fmla="*/ 134265 h 517557"/>
                <a:gd name="connsiteX32" fmla="*/ 562563 w 566458"/>
                <a:gd name="connsiteY32" fmla="*/ 55506 h 517557"/>
                <a:gd name="connsiteX33" fmla="*/ 550561 w 566458"/>
                <a:gd name="connsiteY33" fmla="*/ 15002 h 5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6458" h="517557">
                  <a:moveTo>
                    <a:pt x="550561" y="15002"/>
                  </a:moveTo>
                  <a:cubicBezTo>
                    <a:pt x="535560" y="7501"/>
                    <a:pt x="517557" y="12751"/>
                    <a:pt x="510057" y="27753"/>
                  </a:cubicBezTo>
                  <a:lnTo>
                    <a:pt x="483804" y="77259"/>
                  </a:lnTo>
                  <a:lnTo>
                    <a:pt x="368291" y="4501"/>
                  </a:lnTo>
                  <a:cubicBezTo>
                    <a:pt x="363790" y="1500"/>
                    <a:pt x="358540" y="0"/>
                    <a:pt x="352539" y="0"/>
                  </a:cubicBezTo>
                  <a:lnTo>
                    <a:pt x="225025" y="0"/>
                  </a:lnTo>
                  <a:cubicBezTo>
                    <a:pt x="213774" y="0"/>
                    <a:pt x="204023" y="6001"/>
                    <a:pt x="198772" y="15752"/>
                  </a:cubicBezTo>
                  <a:lnTo>
                    <a:pt x="150017" y="105762"/>
                  </a:lnTo>
                  <a:cubicBezTo>
                    <a:pt x="141766" y="120013"/>
                    <a:pt x="147766" y="138765"/>
                    <a:pt x="162018" y="146266"/>
                  </a:cubicBezTo>
                  <a:cubicBezTo>
                    <a:pt x="166519" y="148517"/>
                    <a:pt x="171769" y="150017"/>
                    <a:pt x="176270" y="150017"/>
                  </a:cubicBezTo>
                  <a:cubicBezTo>
                    <a:pt x="186771" y="150017"/>
                    <a:pt x="197272" y="144016"/>
                    <a:pt x="202523" y="134265"/>
                  </a:cubicBezTo>
                  <a:lnTo>
                    <a:pt x="243027" y="60007"/>
                  </a:lnTo>
                  <a:lnTo>
                    <a:pt x="287282" y="60007"/>
                  </a:lnTo>
                  <a:lnTo>
                    <a:pt x="154517" y="307534"/>
                  </a:lnTo>
                  <a:lnTo>
                    <a:pt x="30003" y="307534"/>
                  </a:lnTo>
                  <a:cubicBezTo>
                    <a:pt x="13502" y="307534"/>
                    <a:pt x="0" y="321036"/>
                    <a:pt x="0" y="337538"/>
                  </a:cubicBezTo>
                  <a:cubicBezTo>
                    <a:pt x="0" y="354039"/>
                    <a:pt x="13502" y="367541"/>
                    <a:pt x="30003" y="367541"/>
                  </a:cubicBezTo>
                  <a:lnTo>
                    <a:pt x="172519" y="367541"/>
                  </a:lnTo>
                  <a:cubicBezTo>
                    <a:pt x="183770" y="367541"/>
                    <a:pt x="193522" y="361540"/>
                    <a:pt x="198772" y="351789"/>
                  </a:cubicBezTo>
                  <a:lnTo>
                    <a:pt x="251278" y="255028"/>
                  </a:lnTo>
                  <a:lnTo>
                    <a:pt x="337538" y="335287"/>
                  </a:lnTo>
                  <a:lnTo>
                    <a:pt x="330787" y="486054"/>
                  </a:lnTo>
                  <a:cubicBezTo>
                    <a:pt x="329287" y="502556"/>
                    <a:pt x="342038" y="516807"/>
                    <a:pt x="358540" y="517558"/>
                  </a:cubicBezTo>
                  <a:cubicBezTo>
                    <a:pt x="359290" y="517558"/>
                    <a:pt x="359290" y="517558"/>
                    <a:pt x="360040" y="517558"/>
                  </a:cubicBezTo>
                  <a:cubicBezTo>
                    <a:pt x="375792" y="517558"/>
                    <a:pt x="389293" y="504806"/>
                    <a:pt x="390043" y="489054"/>
                  </a:cubicBezTo>
                  <a:lnTo>
                    <a:pt x="397544" y="324036"/>
                  </a:lnTo>
                  <a:cubicBezTo>
                    <a:pt x="398294" y="315035"/>
                    <a:pt x="394544" y="306784"/>
                    <a:pt x="387793" y="300783"/>
                  </a:cubicBezTo>
                  <a:lnTo>
                    <a:pt x="315035" y="233276"/>
                  </a:lnTo>
                  <a:lnTo>
                    <a:pt x="391544" y="90760"/>
                  </a:lnTo>
                  <a:lnTo>
                    <a:pt x="478553" y="145516"/>
                  </a:lnTo>
                  <a:cubicBezTo>
                    <a:pt x="485304" y="150017"/>
                    <a:pt x="494305" y="151517"/>
                    <a:pt x="502556" y="149267"/>
                  </a:cubicBezTo>
                  <a:cubicBezTo>
                    <a:pt x="510807" y="147016"/>
                    <a:pt x="517557" y="141766"/>
                    <a:pt x="521308" y="134265"/>
                  </a:cubicBezTo>
                  <a:lnTo>
                    <a:pt x="562563" y="55506"/>
                  </a:lnTo>
                  <a:cubicBezTo>
                    <a:pt x="570813" y="41255"/>
                    <a:pt x="565563" y="23253"/>
                    <a:pt x="550561" y="15002"/>
                  </a:cubicBezTo>
                  <a:close/>
                </a:path>
              </a:pathLst>
            </a:custGeom>
            <a:grpFill/>
            <a:ln w="7441" cap="flat">
              <a:noFill/>
              <a:prstDash val="solid"/>
              <a:miter/>
            </a:ln>
          </p:spPr>
          <p:txBody>
            <a:bodyPr rtlCol="0" anchor="ctr"/>
            <a:lstStyle/>
            <a:p>
              <a:endParaRPr lang="de-DE"/>
            </a:p>
          </p:txBody>
        </p:sp>
      </p:grpSp>
      <p:sp>
        <p:nvSpPr>
          <p:cNvPr id="24" name="Textfeld 23">
            <a:extLst>
              <a:ext uri="{FF2B5EF4-FFF2-40B4-BE49-F238E27FC236}">
                <a16:creationId xmlns:a16="http://schemas.microsoft.com/office/drawing/2014/main" xmlns="" id="{173556F9-1E26-6243-F39E-A14A7760B14E}"/>
              </a:ext>
            </a:extLst>
          </p:cNvPr>
          <p:cNvSpPr txBox="1"/>
          <p:nvPr/>
        </p:nvSpPr>
        <p:spPr>
          <a:xfrm rot="1816369">
            <a:off x="9773903" y="1788902"/>
            <a:ext cx="1361807" cy="957168"/>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Persönliche Ziele, Fragen?</a:t>
            </a:r>
            <a:endParaRPr lang="de-DE" sz="1600" dirty="0">
              <a:latin typeface="Calibri" panose="020F0502020204030204" pitchFamily="34" charset="0"/>
              <a:cs typeface="Calibri" panose="020F0502020204030204" pitchFamily="34" charset="0"/>
            </a:endParaRPr>
          </a:p>
        </p:txBody>
      </p:sp>
      <p:sp>
        <p:nvSpPr>
          <p:cNvPr id="25" name="Textfeld 24">
            <a:extLst>
              <a:ext uri="{FF2B5EF4-FFF2-40B4-BE49-F238E27FC236}">
                <a16:creationId xmlns:a16="http://schemas.microsoft.com/office/drawing/2014/main" xmlns="" id="{FF289569-F16E-4134-4E32-2C14540B3338}"/>
              </a:ext>
            </a:extLst>
          </p:cNvPr>
          <p:cNvSpPr txBox="1"/>
          <p:nvPr/>
        </p:nvSpPr>
        <p:spPr>
          <a:xfrm rot="1816369">
            <a:off x="7769826" y="1801741"/>
            <a:ext cx="1348779" cy="735141"/>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GenAI Modelle</a:t>
            </a:r>
            <a:endParaRPr lang="de-DE" sz="1600" dirty="0">
              <a:latin typeface="Calibri" panose="020F0502020204030204" pitchFamily="34" charset="0"/>
              <a:cs typeface="Calibri" panose="020F0502020204030204" pitchFamily="34" charset="0"/>
            </a:endParaRPr>
          </a:p>
        </p:txBody>
      </p:sp>
      <p:sp>
        <p:nvSpPr>
          <p:cNvPr id="26" name="Textfeld 25">
            <a:extLst>
              <a:ext uri="{FF2B5EF4-FFF2-40B4-BE49-F238E27FC236}">
                <a16:creationId xmlns:a16="http://schemas.microsoft.com/office/drawing/2014/main" xmlns="" id="{76C9A4A2-31EA-85C2-83AC-77FD6C98D1F6}"/>
              </a:ext>
            </a:extLst>
          </p:cNvPr>
          <p:cNvSpPr txBox="1"/>
          <p:nvPr/>
        </p:nvSpPr>
        <p:spPr>
          <a:xfrm rot="1296674">
            <a:off x="6141475" y="1741642"/>
            <a:ext cx="1379786" cy="692633"/>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Projekt Management</a:t>
            </a:r>
            <a:endParaRPr lang="de-DE" sz="1600" dirty="0">
              <a:latin typeface="Calibri" panose="020F0502020204030204" pitchFamily="34" charset="0"/>
              <a:cs typeface="Calibri" panose="020F0502020204030204" pitchFamily="34" charset="0"/>
            </a:endParaRPr>
          </a:p>
        </p:txBody>
      </p:sp>
      <p:sp>
        <p:nvSpPr>
          <p:cNvPr id="27" name="Textfeld 26">
            <a:extLst>
              <a:ext uri="{FF2B5EF4-FFF2-40B4-BE49-F238E27FC236}">
                <a16:creationId xmlns:a16="http://schemas.microsoft.com/office/drawing/2014/main" xmlns="" id="{734CC552-2A6B-8AC3-C8AF-C1295C0C2CAF}"/>
              </a:ext>
            </a:extLst>
          </p:cNvPr>
          <p:cNvSpPr txBox="1"/>
          <p:nvPr/>
        </p:nvSpPr>
        <p:spPr>
          <a:xfrm rot="19837079">
            <a:off x="3417546" y="1749045"/>
            <a:ext cx="1244475" cy="420726"/>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AI Markt</a:t>
            </a:r>
            <a:endParaRPr lang="de-DE" sz="1600" dirty="0">
              <a:latin typeface="Calibri" panose="020F0502020204030204" pitchFamily="34" charset="0"/>
              <a:cs typeface="Calibri" panose="020F0502020204030204" pitchFamily="34" charset="0"/>
            </a:endParaRPr>
          </a:p>
        </p:txBody>
      </p:sp>
      <p:sp>
        <p:nvSpPr>
          <p:cNvPr id="28" name="Textfeld 27">
            <a:extLst>
              <a:ext uri="{FF2B5EF4-FFF2-40B4-BE49-F238E27FC236}">
                <a16:creationId xmlns:a16="http://schemas.microsoft.com/office/drawing/2014/main" xmlns="" id="{9C4A1279-F9FF-5CB0-1F7F-6268D4F2C570}"/>
              </a:ext>
            </a:extLst>
          </p:cNvPr>
          <p:cNvSpPr txBox="1"/>
          <p:nvPr/>
        </p:nvSpPr>
        <p:spPr>
          <a:xfrm rot="19607219">
            <a:off x="1965826" y="1666218"/>
            <a:ext cx="1154812" cy="724463"/>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Data Science</a:t>
            </a:r>
            <a:endParaRPr lang="de-DE" sz="1600" dirty="0">
              <a:latin typeface="Calibri" panose="020F0502020204030204" pitchFamily="34" charset="0"/>
              <a:cs typeface="Calibri" panose="020F0502020204030204" pitchFamily="34" charset="0"/>
            </a:endParaRPr>
          </a:p>
        </p:txBody>
      </p:sp>
      <p:sp>
        <p:nvSpPr>
          <p:cNvPr id="29" name="Textfeld 28">
            <a:extLst>
              <a:ext uri="{FF2B5EF4-FFF2-40B4-BE49-F238E27FC236}">
                <a16:creationId xmlns:a16="http://schemas.microsoft.com/office/drawing/2014/main" xmlns="" id="{D8E4984B-776D-8C3F-DB06-01203A6E8BFB}"/>
              </a:ext>
            </a:extLst>
          </p:cNvPr>
          <p:cNvSpPr txBox="1"/>
          <p:nvPr/>
        </p:nvSpPr>
        <p:spPr>
          <a:xfrm rot="18856613">
            <a:off x="689775" y="2518997"/>
            <a:ext cx="1022805" cy="432432"/>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Python</a:t>
            </a:r>
            <a:endParaRPr lang="de-DE" sz="1600" dirty="0">
              <a:latin typeface="Calibri" panose="020F0502020204030204" pitchFamily="34" charset="0"/>
              <a:cs typeface="Calibri" panose="020F0502020204030204" pitchFamily="34" charset="0"/>
            </a:endParaRPr>
          </a:p>
        </p:txBody>
      </p:sp>
      <p:sp>
        <p:nvSpPr>
          <p:cNvPr id="30" name="Textfeld 29">
            <a:extLst>
              <a:ext uri="{FF2B5EF4-FFF2-40B4-BE49-F238E27FC236}">
                <a16:creationId xmlns:a16="http://schemas.microsoft.com/office/drawing/2014/main" xmlns="" id="{333FF464-1D1D-BE54-9FCD-2847583A4495}"/>
              </a:ext>
            </a:extLst>
          </p:cNvPr>
          <p:cNvSpPr txBox="1"/>
          <p:nvPr/>
        </p:nvSpPr>
        <p:spPr>
          <a:xfrm rot="19837079">
            <a:off x="4418061" y="1983595"/>
            <a:ext cx="1018238" cy="416589"/>
          </a:xfrm>
          <a:prstGeom prst="rect">
            <a:avLst/>
          </a:prstGeom>
          <a:solidFill>
            <a:srgbClr val="FFFF00">
              <a:alpha val="75000"/>
            </a:srgbClr>
          </a:solidFill>
          <a:ln w="3175">
            <a:solidFill>
              <a:schemeClr val="tx1">
                <a:lumMod val="95000"/>
                <a:lumOff val="5000"/>
              </a:schemeClr>
            </a:solidFill>
          </a:ln>
          <a:effectLst>
            <a:glow>
              <a:schemeClr val="accent1">
                <a:alpha val="42000"/>
              </a:schemeClr>
            </a:glow>
            <a:outerShdw blurRad="50800" dist="165100" dir="9360000" algn="ctr" rotWithShape="0">
              <a:srgbClr val="000000">
                <a:alpha val="43137"/>
              </a:srgbClr>
            </a:outerShdw>
            <a:softEdge rad="0"/>
          </a:effectLst>
        </p:spPr>
        <p:txBody>
          <a:bodyPr wrap="square" rtlCol="0">
            <a:noAutofit/>
          </a:bodyPr>
          <a:lstStyle/>
          <a:p>
            <a:r>
              <a:rPr lang="de-DE" sz="1600">
                <a:latin typeface="Calibri" panose="020F0502020204030204" pitchFamily="34" charset="0"/>
                <a:cs typeface="Calibri" panose="020F0502020204030204" pitchFamily="34" charset="0"/>
              </a:rPr>
              <a:t>Betrieb</a:t>
            </a:r>
            <a:endParaRPr lang="de-D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0551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xmlns="" id="{AAC04935-40FD-16B6-31A4-CBFC3295E871}"/>
              </a:ext>
            </a:extLst>
          </p:cNvPr>
          <p:cNvSpPr>
            <a:spLocks noGrp="1"/>
          </p:cNvSpPr>
          <p:nvPr>
            <p:ph type="body" sz="quarter" idx="10"/>
          </p:nvPr>
        </p:nvSpPr>
        <p:spPr/>
        <p:txBody>
          <a:bodyPr/>
          <a:lstStyle/>
          <a:p>
            <a:r>
              <a:rPr lang="de-DE"/>
              <a:t>Bewertung des Seminars</a:t>
            </a:r>
          </a:p>
        </p:txBody>
      </p:sp>
      <p:sp>
        <p:nvSpPr>
          <p:cNvPr id="3" name="Textplatzhalter 2">
            <a:extLst>
              <a:ext uri="{FF2B5EF4-FFF2-40B4-BE49-F238E27FC236}">
                <a16:creationId xmlns:a16="http://schemas.microsoft.com/office/drawing/2014/main" xmlns="" id="{1EE484B6-2637-D7F4-CEFE-8AB57D0B1391}"/>
              </a:ext>
            </a:extLst>
          </p:cNvPr>
          <p:cNvSpPr>
            <a:spLocks noGrp="1"/>
          </p:cNvSpPr>
          <p:nvPr>
            <p:ph type="body" sz="quarter" idx="11"/>
          </p:nvPr>
        </p:nvSpPr>
        <p:spPr/>
        <p:txBody>
          <a:bodyPr/>
          <a:lstStyle/>
          <a:p>
            <a:r>
              <a:rPr lang="de-DE">
                <a:hlinkClick r:id="rId3"/>
              </a:rPr>
              <a:t>Fragebogen der gfu</a:t>
            </a:r>
            <a:endParaRPr lang="de-DE"/>
          </a:p>
          <a:p>
            <a:endParaRPr lang="de-DE"/>
          </a:p>
          <a:p>
            <a:endParaRPr lang="de-DE"/>
          </a:p>
          <a:p>
            <a:pPr marL="285750" indent="-285750">
              <a:buFont typeface="Arial" panose="020B0604020202020204" pitchFamily="34" charset="0"/>
              <a:buChar char="•"/>
            </a:pPr>
            <a:r>
              <a:rPr lang="de-DE"/>
              <a:t>Gemeinsam</a:t>
            </a:r>
          </a:p>
          <a:p>
            <a:pPr marL="285750" indent="-285750">
              <a:buFont typeface="Arial" panose="020B0604020202020204" pitchFamily="34" charset="0"/>
              <a:buChar char="•"/>
            </a:pPr>
            <a:r>
              <a:rPr lang="de-DE"/>
              <a:t>Welche Ziele wurden nicht erreicht?</a:t>
            </a:r>
          </a:p>
          <a:p>
            <a:pPr marL="285750" indent="-285750">
              <a:buFont typeface="Arial" panose="020B0604020202020204" pitchFamily="34" charset="0"/>
              <a:buChar char="•"/>
            </a:pPr>
            <a:r>
              <a:rPr lang="de-DE"/>
              <a:t>Was was besonders gut oder nicht gut?</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r>
              <a:rPr lang="de-DE"/>
              <a:t>Der Dozent ist für Ihre Fragen unter </a:t>
            </a:r>
            <a:r>
              <a:rPr lang="de-DE">
                <a:hlinkClick r:id="rId4"/>
              </a:rPr>
              <a:t>willi.hahn3@t-online.de</a:t>
            </a:r>
            <a:r>
              <a:rPr lang="de-DE"/>
              <a:t> erreichbar.</a:t>
            </a:r>
          </a:p>
          <a:p>
            <a:endParaRPr lang="de-DE"/>
          </a:p>
        </p:txBody>
      </p:sp>
      <p:pic>
        <p:nvPicPr>
          <p:cNvPr id="5" name="Grafik 4">
            <a:extLst>
              <a:ext uri="{FF2B5EF4-FFF2-40B4-BE49-F238E27FC236}">
                <a16:creationId xmlns:a16="http://schemas.microsoft.com/office/drawing/2014/main" xmlns="" id="{F72BCF59-F773-5696-550C-A4F2E9E8D80C}"/>
              </a:ext>
            </a:extLst>
          </p:cNvPr>
          <p:cNvPicPr>
            <a:picLocks noChangeAspect="1"/>
          </p:cNvPicPr>
          <p:nvPr/>
        </p:nvPicPr>
        <p:blipFill>
          <a:blip r:embed="rId5"/>
          <a:stretch>
            <a:fillRect/>
          </a:stretch>
        </p:blipFill>
        <p:spPr>
          <a:xfrm>
            <a:off x="7336764" y="1079847"/>
            <a:ext cx="3748509" cy="3828435"/>
          </a:xfrm>
          <a:prstGeom prst="rect">
            <a:avLst/>
          </a:prstGeom>
        </p:spPr>
      </p:pic>
    </p:spTree>
    <p:extLst>
      <p:ext uri="{BB962C8B-B14F-4D97-AF65-F5344CB8AC3E}">
        <p14:creationId xmlns:p14="http://schemas.microsoft.com/office/powerpoint/2010/main" val="1027261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xmlns="" id="{D34CBD57-C072-5D2A-92B5-67D18ECFAC46}"/>
              </a:ext>
            </a:extLst>
          </p:cNvPr>
          <p:cNvSpPr>
            <a:spLocks noGrp="1"/>
          </p:cNvSpPr>
          <p:nvPr>
            <p:ph type="body" sz="quarter" idx="10"/>
          </p:nvPr>
        </p:nvSpPr>
        <p:spPr/>
        <p:txBody>
          <a:bodyPr/>
          <a:lstStyle/>
          <a:p>
            <a:r>
              <a:rPr lang="de-DE"/>
              <a:t>Seminarunterlagen</a:t>
            </a:r>
          </a:p>
          <a:p>
            <a:endParaRPr lang="de-DE"/>
          </a:p>
        </p:txBody>
      </p:sp>
      <p:sp>
        <p:nvSpPr>
          <p:cNvPr id="3" name="Textplatzhalter 2">
            <a:extLst>
              <a:ext uri="{FF2B5EF4-FFF2-40B4-BE49-F238E27FC236}">
                <a16:creationId xmlns:a16="http://schemas.microsoft.com/office/drawing/2014/main" xmlns="" id="{A49EDE64-A941-D996-72DE-F931C00A2D58}"/>
              </a:ext>
            </a:extLst>
          </p:cNvPr>
          <p:cNvSpPr>
            <a:spLocks noGrp="1"/>
          </p:cNvSpPr>
          <p:nvPr>
            <p:ph type="body" sz="quarter" idx="11"/>
          </p:nvPr>
        </p:nvSpPr>
        <p:spPr/>
        <p:txBody>
          <a:bodyPr/>
          <a:lstStyle/>
          <a:p>
            <a:pPr marL="285750" indent="-285750">
              <a:buFont typeface="Arial" panose="020B0604020202020204" pitchFamily="34" charset="0"/>
              <a:buChar char="•"/>
            </a:pPr>
            <a:r>
              <a:rPr lang="de-DE"/>
              <a:t>Jupyter Notebooks</a:t>
            </a:r>
          </a:p>
          <a:p>
            <a:pPr marL="861822" lvl="1" indent="-285750">
              <a:buFont typeface="Arial" panose="020B0604020202020204" pitchFamily="34" charset="0"/>
              <a:buChar char="•"/>
            </a:pPr>
            <a:r>
              <a:rPr lang="de-DE"/>
              <a:t>Zu Beginn als .zip übergeben</a:t>
            </a:r>
          </a:p>
          <a:p>
            <a:pPr marL="285750" indent="-285750">
              <a:buFont typeface="Arial" panose="020B0604020202020204" pitchFamily="34" charset="0"/>
              <a:buChar char="•"/>
            </a:pPr>
            <a:r>
              <a:rPr lang="de-DE"/>
              <a:t>Präsentation</a:t>
            </a:r>
          </a:p>
          <a:p>
            <a:pPr marL="861822" lvl="1" indent="-285750">
              <a:buFont typeface="Arial" panose="020B0604020202020204" pitchFamily="34" charset="0"/>
              <a:buChar char="•"/>
            </a:pPr>
            <a:r>
              <a:rPr lang="de-DE"/>
              <a:t>Zum Ende als .pptx übergeben</a:t>
            </a:r>
          </a:p>
          <a:p>
            <a:pPr marL="861822" lvl="1" indent="-285750">
              <a:buFont typeface="Arial" panose="020B0604020202020204" pitchFamily="34" charset="0"/>
              <a:buChar char="•"/>
            </a:pPr>
            <a:r>
              <a:rPr lang="de-DE"/>
              <a:t>4 Teile</a:t>
            </a:r>
          </a:p>
          <a:p>
            <a:pPr marL="1437894" lvl="2" indent="-285750">
              <a:buFont typeface="Arial" panose="020B0604020202020204" pitchFamily="34" charset="0"/>
              <a:buChar char="•"/>
            </a:pPr>
            <a:r>
              <a:rPr lang="de-DE"/>
              <a:t>Rahmen : Vorstellung, Projektsteuerung, verwendete Daten, Abschluss</a:t>
            </a:r>
          </a:p>
          <a:p>
            <a:pPr marL="1437894" lvl="2" indent="-285750">
              <a:buFont typeface="Arial" panose="020B0604020202020204" pitchFamily="34" charset="0"/>
              <a:buChar char="•"/>
            </a:pPr>
            <a:r>
              <a:rPr lang="de-DE"/>
              <a:t>Theorie ML : Grundlagen einfacher Modelle</a:t>
            </a:r>
          </a:p>
          <a:p>
            <a:pPr marL="1437894" lvl="2" indent="-285750">
              <a:buFont typeface="Arial" panose="020B0604020202020204" pitchFamily="34" charset="0"/>
              <a:buChar char="•"/>
            </a:pPr>
            <a:r>
              <a:rPr lang="de-DE"/>
              <a:t>Theorie DL : Grundlagen neuronaler Modelle für Tabellen, Text und Bilder</a:t>
            </a:r>
          </a:p>
          <a:p>
            <a:pPr marL="1437894" lvl="2" indent="-285750">
              <a:buFont typeface="Arial" panose="020B0604020202020204" pitchFamily="34" charset="0"/>
              <a:buChar char="•"/>
            </a:pPr>
            <a:r>
              <a:rPr lang="de-DE"/>
              <a:t>Praxis Jupyter Notebooks</a:t>
            </a:r>
          </a:p>
          <a:p>
            <a:pPr marL="861822" lvl="1" indent="-285750">
              <a:buFont typeface="Arial" panose="020B0604020202020204" pitchFamily="34" charset="0"/>
              <a:buChar char="•"/>
            </a:pPr>
            <a:r>
              <a:rPr lang="de-DE"/>
              <a:t>Nicht alle Folien oder Notebooks werden verwendet. Workshops können Erweiterungen bringen.</a:t>
            </a:r>
          </a:p>
          <a:p>
            <a:pPr marL="1437894" lvl="2" indent="-285750">
              <a:buFont typeface="Arial" panose="020B0604020202020204" pitchFamily="34" charset="0"/>
              <a:buChar char="•"/>
            </a:pPr>
            <a:endParaRPr lang="de-DE"/>
          </a:p>
          <a:p>
            <a:pPr marL="861822" lvl="1" indent="-285750">
              <a:buFont typeface="Arial" panose="020B0604020202020204" pitchFamily="34" charset="0"/>
              <a:buChar char="•"/>
            </a:pPr>
            <a:endParaRPr lang="de-DE"/>
          </a:p>
        </p:txBody>
      </p:sp>
    </p:spTree>
    <p:extLst>
      <p:ext uri="{BB962C8B-B14F-4D97-AF65-F5344CB8AC3E}">
        <p14:creationId xmlns:p14="http://schemas.microsoft.com/office/powerpoint/2010/main" val="1988458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Kursziele</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Offenes Verständnis für ML, DL, GenAI, …</a:t>
            </a:r>
          </a:p>
          <a:p>
            <a:pPr marL="285750" indent="-285750">
              <a:buFont typeface="Arial" panose="020B0604020202020204" pitchFamily="34" charset="0"/>
              <a:buChar char="•"/>
            </a:pPr>
            <a:r>
              <a:rPr lang="de-DE"/>
              <a:t>Grundwissen der Verfahren, Zahlenverständnis, Breiter Einstieg entlang der Datentypen Tabelle, Bilder, Sequenzen</a:t>
            </a:r>
          </a:p>
          <a:p>
            <a:pPr marL="285750" indent="-285750">
              <a:buFont typeface="Arial" panose="020B0604020202020204" pitchFamily="34" charset="0"/>
              <a:buChar char="•"/>
            </a:pPr>
            <a:r>
              <a:rPr lang="de-DE"/>
              <a:t>Datenanalytische Denkweise</a:t>
            </a:r>
          </a:p>
          <a:p>
            <a:pPr marL="861822" lvl="1" indent="-285750">
              <a:buFont typeface="Arial" panose="020B0604020202020204" pitchFamily="34" charset="0"/>
              <a:buChar char="•"/>
            </a:pPr>
            <a:r>
              <a:rPr lang="de-DE"/>
              <a:t>Repräsentation von Wissen als lernende Datenstrukturen</a:t>
            </a:r>
          </a:p>
          <a:p>
            <a:pPr marL="861822" lvl="1" indent="-285750">
              <a:buFont typeface="Arial" panose="020B0604020202020204" pitchFamily="34" charset="0"/>
              <a:buChar char="•"/>
            </a:pPr>
            <a:r>
              <a:rPr lang="de-DE"/>
              <a:t>Unterschiede von Daten? Welche Vorbereitungen für welche Modelle?</a:t>
            </a:r>
          </a:p>
          <a:p>
            <a:pPr marL="285750" indent="-285750">
              <a:buFont typeface="Arial" panose="020B0604020202020204" pitchFamily="34" charset="0"/>
              <a:buChar char="•"/>
            </a:pPr>
            <a:r>
              <a:rPr lang="de-DE"/>
              <a:t>Referenzbeispiele</a:t>
            </a:r>
          </a:p>
          <a:p>
            <a:pPr marL="861822" lvl="1" indent="-285750">
              <a:buFont typeface="Arial" panose="020B0604020202020204" pitchFamily="34" charset="0"/>
              <a:buChar char="•"/>
            </a:pPr>
            <a:r>
              <a:rPr lang="de-DE"/>
              <a:t>Daten zu Hauspreisen, Bildern von Ziffern, Gesichter, SMS Nachrichten, Texte</a:t>
            </a:r>
          </a:p>
          <a:p>
            <a:pPr marL="861822" lvl="1" indent="-285750">
              <a:buFont typeface="Arial" panose="020B0604020202020204" pitchFamily="34" charset="0"/>
              <a:buChar char="•"/>
            </a:pPr>
            <a:r>
              <a:rPr lang="de-DE"/>
              <a:t>Scikit-Learn, Keras, TensorFlow, OpenCV, Hugging face</a:t>
            </a:r>
          </a:p>
          <a:p>
            <a:pPr marL="861822" lvl="1" indent="-285750">
              <a:buFont typeface="Arial" panose="020B0604020202020204" pitchFamily="34" charset="0"/>
              <a:buChar char="•"/>
            </a:pPr>
            <a:r>
              <a:rPr lang="de-DE"/>
              <a:t>k nächste Nachbarn Verfahren, Entscheidungsbäume, Bagging &amp; Boosting, Regressionen, FNN, RNN, CNN, Transformer</a:t>
            </a:r>
          </a:p>
          <a:p>
            <a:pPr marL="861822" lvl="1" indent="-285750">
              <a:buFont typeface="Arial" panose="020B0604020202020204" pitchFamily="34" charset="0"/>
              <a:buChar char="•"/>
            </a:pPr>
            <a:r>
              <a:rPr lang="de-DE"/>
              <a:t>Vorhersage Hauspreise, Ziffern-, Nummernschilder- und Gesichtserkennung</a:t>
            </a:r>
          </a:p>
          <a:p>
            <a:pPr marL="861822" lvl="1" indent="-285750">
              <a:buFont typeface="Arial" panose="020B0604020202020204" pitchFamily="34" charset="0"/>
              <a:buChar char="•"/>
            </a:pPr>
            <a:r>
              <a:rPr lang="de-DE"/>
              <a:t>Klassifizierung von Text, Vorhersage nächstes Wort</a:t>
            </a:r>
          </a:p>
        </p:txBody>
      </p:sp>
    </p:spTree>
    <p:extLst>
      <p:ext uri="{BB962C8B-B14F-4D97-AF65-F5344CB8AC3E}">
        <p14:creationId xmlns:p14="http://schemas.microsoft.com/office/powerpoint/2010/main" val="1249783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xmlns="" id="{D34CBD57-C072-5D2A-92B5-67D18ECFAC46}"/>
              </a:ext>
            </a:extLst>
          </p:cNvPr>
          <p:cNvSpPr>
            <a:spLocks noGrp="1"/>
          </p:cNvSpPr>
          <p:nvPr>
            <p:ph type="body" sz="quarter" idx="10"/>
          </p:nvPr>
        </p:nvSpPr>
        <p:spPr/>
        <p:txBody>
          <a:bodyPr/>
          <a:lstStyle/>
          <a:p>
            <a:r>
              <a:rPr lang="de-DE"/>
              <a:t>Vorstellung Teilnehmer</a:t>
            </a:r>
          </a:p>
          <a:p>
            <a:endParaRPr lang="de-DE"/>
          </a:p>
        </p:txBody>
      </p:sp>
      <p:sp>
        <p:nvSpPr>
          <p:cNvPr id="3" name="Textplatzhalter 2">
            <a:extLst>
              <a:ext uri="{FF2B5EF4-FFF2-40B4-BE49-F238E27FC236}">
                <a16:creationId xmlns:a16="http://schemas.microsoft.com/office/drawing/2014/main" xmlns="" id="{A49EDE64-A941-D996-72DE-F931C00A2D58}"/>
              </a:ext>
            </a:extLst>
          </p:cNvPr>
          <p:cNvSpPr>
            <a:spLocks noGrp="1"/>
          </p:cNvSpPr>
          <p:nvPr>
            <p:ph type="body" sz="quarter" idx="11"/>
          </p:nvPr>
        </p:nvSpPr>
        <p:spPr/>
        <p:txBody>
          <a:bodyPr/>
          <a:lstStyle/>
          <a:p>
            <a:pPr marL="285750" indent="-285750">
              <a:buFont typeface="Arial" panose="020B0604020202020204" pitchFamily="34" charset="0"/>
              <a:buChar char="•"/>
            </a:pPr>
            <a:r>
              <a:rPr lang="de-DE"/>
              <a:t>Wer sind Sie, was machen Sie?</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Warum haben Sie dieses Seminar ausgesucht?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Was wollen Sie erreichen?</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Welche Entwicklungsumgebung haben Sie und wir können wir diese für den Kurs anpassen?</a:t>
            </a:r>
          </a:p>
          <a:p>
            <a:pPr marL="285750" indent="-285750">
              <a:buFont typeface="Arial" panose="020B0604020202020204" pitchFamily="34" charset="0"/>
              <a:buChar char="•"/>
            </a:pPr>
            <a:endParaRPr lang="de-DE"/>
          </a:p>
        </p:txBody>
      </p:sp>
    </p:spTree>
    <p:extLst>
      <p:ext uri="{BB962C8B-B14F-4D97-AF65-F5344CB8AC3E}">
        <p14:creationId xmlns:p14="http://schemas.microsoft.com/office/powerpoint/2010/main" val="3513019454"/>
      </p:ext>
    </p:extLst>
  </p:cSld>
  <p:clrMapOvr>
    <a:masterClrMapping/>
  </p:clrMapOvr>
</p:sld>
</file>

<file path=ppt/theme/theme1.xml><?xml version="1.0" encoding="utf-8"?>
<a:theme xmlns:a="http://schemas.openxmlformats.org/drawingml/2006/main" name="FHDW Skript">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b="1" dirty="0" smtClean="0">
            <a:latin typeface="Calibri" panose="020F0502020204030204" pitchFamily="34" charset="0"/>
            <a:cs typeface="Calibri" panose="020F0502020204030204"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FHDW Skript</Template>
  <TotalTime>0</TotalTime>
  <Words>5576</Words>
  <Application>Microsoft Office PowerPoint</Application>
  <PresentationFormat>Benutzerdefiniert</PresentationFormat>
  <Paragraphs>984</Paragraphs>
  <Slides>64</Slides>
  <Notes>34</Notes>
  <HiddenSlides>0</HiddenSlides>
  <MMClips>0</MMClips>
  <ScaleCrop>false</ScaleCrop>
  <HeadingPairs>
    <vt:vector size="4" baseType="variant">
      <vt:variant>
        <vt:lpstr>Design</vt:lpstr>
      </vt:variant>
      <vt:variant>
        <vt:i4>1</vt:i4>
      </vt:variant>
      <vt:variant>
        <vt:lpstr>Folientitel</vt:lpstr>
      </vt:variant>
      <vt:variant>
        <vt:i4>64</vt:i4>
      </vt:variant>
    </vt:vector>
  </HeadingPairs>
  <TitlesOfParts>
    <vt:vector size="65" baseType="lpstr">
      <vt:lpstr>FHDW Skript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subject>Betreff</dc:subject>
  <dc:creator>noname</dc:creator>
  <cp:keywords>Markiert</cp:keywords>
  <cp:lastModifiedBy>Willi Hahn</cp:lastModifiedBy>
  <cp:revision>1341</cp:revision>
  <cp:lastPrinted>2025-05-05T14:59:04Z</cp:lastPrinted>
  <dcterms:created xsi:type="dcterms:W3CDTF">2022-01-05T19:42:56Z</dcterms:created>
  <dcterms:modified xsi:type="dcterms:W3CDTF">2025-08-23T10:52:04Z</dcterms:modified>
</cp:coreProperties>
</file>